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9" r:id="rId3"/>
    <p:sldId id="267" r:id="rId4"/>
    <p:sldId id="278" r:id="rId5"/>
    <p:sldId id="259" r:id="rId6"/>
    <p:sldId id="258" r:id="rId7"/>
    <p:sldId id="289" r:id="rId8"/>
    <p:sldId id="290" r:id="rId9"/>
    <p:sldId id="261" r:id="rId10"/>
    <p:sldId id="295" r:id="rId11"/>
    <p:sldId id="294" r:id="rId12"/>
    <p:sldId id="286" r:id="rId13"/>
    <p:sldId id="297" r:id="rId14"/>
    <p:sldId id="262" r:id="rId15"/>
    <p:sldId id="298" r:id="rId16"/>
    <p:sldId id="260" r:id="rId17"/>
    <p:sldId id="299" r:id="rId18"/>
    <p:sldId id="282" r:id="rId19"/>
    <p:sldId id="285" r:id="rId20"/>
    <p:sldId id="301" r:id="rId21"/>
    <p:sldId id="275" r:id="rId22"/>
    <p:sldId id="263" r:id="rId23"/>
    <p:sldId id="303" r:id="rId24"/>
    <p:sldId id="287" r:id="rId25"/>
    <p:sldId id="305" r:id="rId26"/>
    <p:sldId id="306" r:id="rId27"/>
    <p:sldId id="284" r:id="rId28"/>
    <p:sldId id="307" r:id="rId29"/>
    <p:sldId id="268" r:id="rId30"/>
    <p:sldId id="308"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370AE-D672-48BA-AC29-DA4C4B8D869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9099AD74-D25F-4293-9039-AE576A4B3B74}">
      <dgm:prSet custT="1"/>
      <dgm:spPr/>
      <dgm:t>
        <a:bodyPr/>
        <a:lstStyle/>
        <a:p>
          <a:pPr rtl="0"/>
          <a:r>
            <a:rPr lang="uk-UA" sz="2000" b="1" u="sng" noProof="0" dirty="0" smtClean="0"/>
            <a:t>Положення сегментів по відношенню до хребців : </a:t>
          </a:r>
          <a:endParaRPr lang="uk-UA" sz="2000" b="1" noProof="0" dirty="0"/>
        </a:p>
      </dgm:t>
    </dgm:pt>
    <dgm:pt modelId="{EC04D990-ED54-4C98-A10D-D45EA2BDC39E}" type="parTrans" cxnId="{D164DF1D-567E-4A1A-A9B4-F9148BB5302B}">
      <dgm:prSet/>
      <dgm:spPr/>
      <dgm:t>
        <a:bodyPr/>
        <a:lstStyle/>
        <a:p>
          <a:endParaRPr lang="ru-RU" sz="1600"/>
        </a:p>
      </dgm:t>
    </dgm:pt>
    <dgm:pt modelId="{CB83325B-3F27-4FC6-A914-2ED54D160CB6}" type="sibTrans" cxnId="{D164DF1D-567E-4A1A-A9B4-F9148BB5302B}">
      <dgm:prSet/>
      <dgm:spPr/>
      <dgm:t>
        <a:bodyPr/>
        <a:lstStyle/>
        <a:p>
          <a:endParaRPr lang="ru-RU" sz="1600"/>
        </a:p>
      </dgm:t>
    </dgm:pt>
    <dgm:pt modelId="{CC0539F7-9C40-4B50-930A-A986EB35E650}">
      <dgm:prSet custT="1"/>
      <dgm:spPr/>
      <dgm:t>
        <a:bodyPr/>
        <a:lstStyle/>
        <a:p>
          <a:pPr rtl="0"/>
          <a:r>
            <a:rPr lang="ru-RU" sz="1600" dirty="0" err="1" smtClean="0"/>
            <a:t>верхні</a:t>
          </a:r>
          <a:r>
            <a:rPr lang="ru-RU" sz="1600" dirty="0" smtClean="0"/>
            <a:t> </a:t>
          </a:r>
          <a:r>
            <a:rPr lang="ru-RU" sz="1600" dirty="0" err="1" smtClean="0"/>
            <a:t>шийні</a:t>
          </a:r>
          <a:r>
            <a:rPr lang="ru-RU" sz="1600" dirty="0" smtClean="0"/>
            <a:t> </a:t>
          </a:r>
          <a:r>
            <a:rPr lang="ru-RU" sz="1600" dirty="0" err="1" smtClean="0"/>
            <a:t>сегменти</a:t>
          </a:r>
          <a:r>
            <a:rPr lang="ru-RU" sz="1600" dirty="0" smtClean="0"/>
            <a:t> </a:t>
          </a:r>
          <a:r>
            <a:rPr lang="ru-RU" sz="1600" b="1" i="1" dirty="0" smtClean="0"/>
            <a:t>(C</a:t>
          </a:r>
          <a:r>
            <a:rPr lang="ru-RU" sz="1600" b="1" i="1" baseline="-25000" dirty="0" smtClean="0"/>
            <a:t>1</a:t>
          </a:r>
          <a:r>
            <a:rPr lang="ru-RU" sz="1600" b="1" i="1" dirty="0" smtClean="0"/>
            <a:t> - C</a:t>
          </a:r>
          <a:r>
            <a:rPr lang="ru-RU" sz="1600" b="1" i="1" baseline="-25000" dirty="0" smtClean="0"/>
            <a:t>4</a:t>
          </a:r>
          <a:r>
            <a:rPr lang="ru-RU" sz="1600" b="1" i="1" dirty="0" smtClean="0"/>
            <a:t>) </a:t>
          </a:r>
          <a:r>
            <a:rPr lang="ru-RU" sz="1600" dirty="0" err="1" smtClean="0"/>
            <a:t>розташовані</a:t>
          </a:r>
          <a:r>
            <a:rPr lang="ru-RU" sz="1600" dirty="0" smtClean="0"/>
            <a:t> на </a:t>
          </a:r>
          <a:r>
            <a:rPr lang="ru-RU" sz="1600" dirty="0" err="1" smtClean="0"/>
            <a:t>рівні</a:t>
          </a:r>
          <a:r>
            <a:rPr lang="ru-RU" sz="1600" dirty="0" smtClean="0"/>
            <a:t> </a:t>
          </a:r>
          <a:r>
            <a:rPr lang="ru-RU" sz="1600" dirty="0" err="1" smtClean="0"/>
            <a:t>відповідних</a:t>
          </a:r>
          <a:r>
            <a:rPr lang="ru-RU" sz="1600" dirty="0" smtClean="0"/>
            <a:t> </a:t>
          </a:r>
          <a:r>
            <a:rPr lang="ru-RU" sz="1600" dirty="0" err="1" smtClean="0"/>
            <a:t>шийних</a:t>
          </a:r>
          <a:r>
            <a:rPr lang="ru-RU" sz="1600" dirty="0" smtClean="0"/>
            <a:t> </a:t>
          </a:r>
          <a:r>
            <a:rPr lang="ru-RU" sz="1600" dirty="0" err="1" smtClean="0"/>
            <a:t>хребців</a:t>
          </a:r>
          <a:r>
            <a:rPr lang="ru-RU" sz="1600" dirty="0" smtClean="0"/>
            <a:t> </a:t>
          </a:r>
          <a:endParaRPr lang="ru-RU" sz="1600" dirty="0"/>
        </a:p>
      </dgm:t>
    </dgm:pt>
    <dgm:pt modelId="{6AB2084D-7F87-4C5C-A174-0C668CD81DD5}" type="parTrans" cxnId="{A113CA00-8A13-44F8-A8D7-BD39FB310E15}">
      <dgm:prSet/>
      <dgm:spPr/>
      <dgm:t>
        <a:bodyPr/>
        <a:lstStyle/>
        <a:p>
          <a:endParaRPr lang="ru-RU" sz="1600"/>
        </a:p>
      </dgm:t>
    </dgm:pt>
    <dgm:pt modelId="{46ECDCFC-CAFA-4474-BE1D-469FEB87F0AE}" type="sibTrans" cxnId="{A113CA00-8A13-44F8-A8D7-BD39FB310E15}">
      <dgm:prSet/>
      <dgm:spPr/>
      <dgm:t>
        <a:bodyPr/>
        <a:lstStyle/>
        <a:p>
          <a:endParaRPr lang="ru-RU" sz="1600"/>
        </a:p>
      </dgm:t>
    </dgm:pt>
    <dgm:pt modelId="{37125861-2729-43AE-9EA8-F6877BF0AD71}">
      <dgm:prSet custT="1"/>
      <dgm:spPr/>
      <dgm:t>
        <a:bodyPr/>
        <a:lstStyle/>
        <a:p>
          <a:pPr rtl="0"/>
          <a:r>
            <a:rPr lang="ru-RU" sz="1600" dirty="0" err="1" smtClean="0"/>
            <a:t>нижні</a:t>
          </a:r>
          <a:r>
            <a:rPr lang="ru-RU" sz="1600" dirty="0" smtClean="0"/>
            <a:t> </a:t>
          </a:r>
          <a:r>
            <a:rPr lang="ru-RU" sz="1600" dirty="0" err="1" smtClean="0"/>
            <a:t>шийні</a:t>
          </a:r>
          <a:r>
            <a:rPr lang="ru-RU" sz="1600" dirty="0" smtClean="0"/>
            <a:t> </a:t>
          </a:r>
          <a:r>
            <a:rPr lang="ru-RU" sz="1600" b="1" i="1" dirty="0" smtClean="0"/>
            <a:t>(C</a:t>
          </a:r>
          <a:r>
            <a:rPr lang="ru-RU" sz="1600" b="1" i="1" baseline="-25000" dirty="0" smtClean="0"/>
            <a:t>4</a:t>
          </a:r>
          <a:r>
            <a:rPr lang="ru-RU" sz="1600" b="1" i="1" dirty="0" smtClean="0"/>
            <a:t> - C</a:t>
          </a:r>
          <a:r>
            <a:rPr lang="ru-RU" sz="1600" b="1" i="1" baseline="-25000" dirty="0" smtClean="0"/>
            <a:t>8</a:t>
          </a:r>
          <a:r>
            <a:rPr lang="ru-RU" sz="1600" b="1" i="1" dirty="0" smtClean="0"/>
            <a:t>) </a:t>
          </a:r>
          <a:r>
            <a:rPr lang="ru-RU" sz="1600" dirty="0" smtClean="0"/>
            <a:t>та </a:t>
          </a:r>
          <a:r>
            <a:rPr lang="ru-RU" sz="1600" dirty="0" err="1" smtClean="0"/>
            <a:t>верхні</a:t>
          </a:r>
          <a:r>
            <a:rPr lang="ru-RU" sz="1600" dirty="0" smtClean="0"/>
            <a:t> </a:t>
          </a:r>
          <a:r>
            <a:rPr lang="ru-RU" sz="1600" dirty="0" err="1" smtClean="0"/>
            <a:t>грудні</a:t>
          </a:r>
          <a:r>
            <a:rPr lang="ru-RU" sz="1600" dirty="0" smtClean="0"/>
            <a:t> </a:t>
          </a:r>
          <a:r>
            <a:rPr lang="ru-RU" sz="1600" dirty="0" err="1" smtClean="0"/>
            <a:t>сегменти</a:t>
          </a:r>
          <a:r>
            <a:rPr lang="ru-RU" sz="1600" dirty="0" smtClean="0"/>
            <a:t> </a:t>
          </a:r>
          <a:r>
            <a:rPr lang="ru-RU" sz="1600" b="1" i="1" dirty="0" smtClean="0"/>
            <a:t>(Th</a:t>
          </a:r>
          <a:r>
            <a:rPr lang="ru-RU" sz="1600" b="1" i="1" baseline="-25000" dirty="0" smtClean="0"/>
            <a:t>1</a:t>
          </a:r>
          <a:r>
            <a:rPr lang="ru-RU" sz="1600" b="1" i="1" dirty="0" smtClean="0"/>
            <a:t> - Th</a:t>
          </a:r>
          <a:r>
            <a:rPr lang="ru-RU" sz="1600" b="1" i="1" baseline="-25000" dirty="0" smtClean="0"/>
            <a:t>4</a:t>
          </a:r>
          <a:r>
            <a:rPr lang="ru-RU" sz="1600" b="1" i="1" dirty="0" smtClean="0"/>
            <a:t>) </a:t>
          </a:r>
          <a:r>
            <a:rPr lang="ru-RU" sz="1600" dirty="0" smtClean="0"/>
            <a:t>лежать на один </a:t>
          </a:r>
          <a:r>
            <a:rPr lang="ru-RU" sz="1600" dirty="0" err="1" smtClean="0"/>
            <a:t>хребець</a:t>
          </a:r>
          <a:r>
            <a:rPr lang="ru-RU" sz="1600" dirty="0" smtClean="0"/>
            <a:t> </a:t>
          </a:r>
          <a:r>
            <a:rPr lang="ru-RU" sz="1600" dirty="0" err="1" smtClean="0"/>
            <a:t>вище</a:t>
          </a:r>
          <a:r>
            <a:rPr lang="ru-RU" sz="1600" dirty="0" smtClean="0"/>
            <a:t>, </a:t>
          </a:r>
          <a:r>
            <a:rPr lang="ru-RU" sz="1600" dirty="0" err="1" smtClean="0"/>
            <a:t>ніж</a:t>
          </a:r>
          <a:r>
            <a:rPr lang="ru-RU" sz="1600" dirty="0" smtClean="0"/>
            <a:t> </a:t>
          </a:r>
          <a:r>
            <a:rPr lang="ru-RU" sz="1600" dirty="0" err="1" smtClean="0"/>
            <a:t>тіла</a:t>
          </a:r>
          <a:r>
            <a:rPr lang="ru-RU" sz="1600" dirty="0" smtClean="0"/>
            <a:t> </a:t>
          </a:r>
          <a:r>
            <a:rPr lang="ru-RU" sz="1600" dirty="0" err="1" smtClean="0"/>
            <a:t>відповідних</a:t>
          </a:r>
          <a:r>
            <a:rPr lang="ru-RU" sz="1600" dirty="0" smtClean="0"/>
            <a:t> </a:t>
          </a:r>
          <a:r>
            <a:rPr lang="ru-RU" sz="1600" dirty="0" err="1" smtClean="0"/>
            <a:t>хребців</a:t>
          </a:r>
          <a:r>
            <a:rPr lang="ru-RU" sz="1600" dirty="0" smtClean="0"/>
            <a:t> </a:t>
          </a:r>
          <a:endParaRPr lang="ru-RU" sz="1600" dirty="0"/>
        </a:p>
      </dgm:t>
    </dgm:pt>
    <dgm:pt modelId="{468B0C42-94F8-46FF-B6AE-F7A1CE2B998D}" type="parTrans" cxnId="{557B09BD-4C14-4283-9A2A-AB9588E90965}">
      <dgm:prSet/>
      <dgm:spPr/>
      <dgm:t>
        <a:bodyPr/>
        <a:lstStyle/>
        <a:p>
          <a:endParaRPr lang="ru-RU" sz="1600"/>
        </a:p>
      </dgm:t>
    </dgm:pt>
    <dgm:pt modelId="{7433A9D1-E4C8-4EE7-BD8B-E673C34C365B}" type="sibTrans" cxnId="{557B09BD-4C14-4283-9A2A-AB9588E90965}">
      <dgm:prSet/>
      <dgm:spPr/>
      <dgm:t>
        <a:bodyPr/>
        <a:lstStyle/>
        <a:p>
          <a:endParaRPr lang="ru-RU" sz="1600"/>
        </a:p>
      </dgm:t>
    </dgm:pt>
    <dgm:pt modelId="{A3B00CCC-FF3D-4451-84BA-E2CD2EA8C082}">
      <dgm:prSet custT="1"/>
      <dgm:spPr/>
      <dgm:t>
        <a:bodyPr/>
        <a:lstStyle/>
        <a:p>
          <a:pPr rtl="0"/>
          <a:r>
            <a:rPr lang="ru-RU" sz="1600" dirty="0" smtClean="0"/>
            <a:t>в </a:t>
          </a:r>
          <a:r>
            <a:rPr lang="ru-RU" sz="1600" dirty="0" err="1" smtClean="0"/>
            <a:t>середньому</a:t>
          </a:r>
          <a:r>
            <a:rPr lang="ru-RU" sz="1600" dirty="0" smtClean="0"/>
            <a:t> грудному </a:t>
          </a:r>
          <a:r>
            <a:rPr lang="ru-RU" sz="1600" dirty="0" err="1" smtClean="0"/>
            <a:t>відділі</a:t>
          </a:r>
          <a:r>
            <a:rPr lang="ru-RU" sz="1600" dirty="0" smtClean="0"/>
            <a:t> </a:t>
          </a:r>
          <a:r>
            <a:rPr lang="ru-RU" sz="1600" b="1" i="1" dirty="0" smtClean="0"/>
            <a:t>(Th</a:t>
          </a:r>
          <a:r>
            <a:rPr lang="ru-RU" sz="1600" b="1" i="1" baseline="-25000" dirty="0" smtClean="0"/>
            <a:t>5</a:t>
          </a:r>
          <a:r>
            <a:rPr lang="ru-RU" sz="1600" b="1" i="1" dirty="0" smtClean="0"/>
            <a:t> - Th</a:t>
          </a:r>
          <a:r>
            <a:rPr lang="ru-RU" sz="1600" b="1" i="1" baseline="-25000" dirty="0" smtClean="0"/>
            <a:t>8</a:t>
          </a:r>
          <a:r>
            <a:rPr lang="ru-RU" sz="1600" b="1" i="1" dirty="0" smtClean="0"/>
            <a:t>) </a:t>
          </a:r>
          <a:r>
            <a:rPr lang="ru-RU" sz="1600" dirty="0" err="1" smtClean="0"/>
            <a:t>різниця</a:t>
          </a:r>
          <a:r>
            <a:rPr lang="ru-RU" sz="1600" dirty="0" smtClean="0"/>
            <a:t> </a:t>
          </a:r>
          <a:r>
            <a:rPr lang="ru-RU" sz="1600" dirty="0" err="1" smtClean="0"/>
            <a:t>між</a:t>
          </a:r>
          <a:r>
            <a:rPr lang="ru-RU" sz="1600" dirty="0" smtClean="0"/>
            <a:t> сегментом і </a:t>
          </a:r>
          <a:r>
            <a:rPr lang="ru-RU" sz="1600" dirty="0" err="1" smtClean="0"/>
            <a:t>тілом</a:t>
          </a:r>
          <a:r>
            <a:rPr lang="ru-RU" sz="1600" dirty="0" smtClean="0"/>
            <a:t> </a:t>
          </a:r>
          <a:r>
            <a:rPr lang="ru-RU" sz="1600" dirty="0" err="1" smtClean="0"/>
            <a:t>відповідного</a:t>
          </a:r>
          <a:r>
            <a:rPr lang="ru-RU" sz="1600" dirty="0" smtClean="0"/>
            <a:t> </a:t>
          </a:r>
          <a:r>
            <a:rPr lang="ru-RU" sz="1600" dirty="0" err="1" smtClean="0"/>
            <a:t>хребця</a:t>
          </a:r>
          <a:r>
            <a:rPr lang="ru-RU" sz="1600" dirty="0" smtClean="0"/>
            <a:t> </a:t>
          </a:r>
          <a:r>
            <a:rPr lang="ru-RU" sz="1600" dirty="0" err="1" smtClean="0"/>
            <a:t>збільшується</a:t>
          </a:r>
          <a:r>
            <a:rPr lang="ru-RU" sz="1600" dirty="0" smtClean="0"/>
            <a:t> на два </a:t>
          </a:r>
          <a:r>
            <a:rPr lang="ru-RU" sz="1600" dirty="0" err="1" smtClean="0"/>
            <a:t>хребця</a:t>
          </a:r>
          <a:r>
            <a:rPr lang="ru-RU" sz="1600" dirty="0" smtClean="0"/>
            <a:t> </a:t>
          </a:r>
          <a:endParaRPr lang="ru-RU" sz="1600" dirty="0"/>
        </a:p>
      </dgm:t>
    </dgm:pt>
    <dgm:pt modelId="{57A61AF0-3AF4-47A0-B155-E0BE867E6D91}" type="parTrans" cxnId="{D16F4BD1-D972-4CD8-A164-1B07B0CFD9B8}">
      <dgm:prSet/>
      <dgm:spPr/>
      <dgm:t>
        <a:bodyPr/>
        <a:lstStyle/>
        <a:p>
          <a:endParaRPr lang="ru-RU" sz="1600"/>
        </a:p>
      </dgm:t>
    </dgm:pt>
    <dgm:pt modelId="{0A5F3C62-093B-4233-B764-60E2CEBA4995}" type="sibTrans" cxnId="{D16F4BD1-D972-4CD8-A164-1B07B0CFD9B8}">
      <dgm:prSet/>
      <dgm:spPr/>
      <dgm:t>
        <a:bodyPr/>
        <a:lstStyle/>
        <a:p>
          <a:endParaRPr lang="ru-RU" sz="1600"/>
        </a:p>
      </dgm:t>
    </dgm:pt>
    <dgm:pt modelId="{386BCD9A-2CB1-4E3D-8BD0-12A4296B83C9}">
      <dgm:prSet custT="1"/>
      <dgm:spPr/>
      <dgm:t>
        <a:bodyPr/>
        <a:lstStyle/>
        <a:p>
          <a:pPr rtl="0"/>
          <a:r>
            <a:rPr lang="ru-RU" sz="1600" dirty="0" smtClean="0"/>
            <a:t>в </a:t>
          </a:r>
          <a:r>
            <a:rPr lang="ru-RU" sz="1600" dirty="0" err="1" smtClean="0"/>
            <a:t>нижньому</a:t>
          </a:r>
          <a:r>
            <a:rPr lang="ru-RU" sz="1600" dirty="0" smtClean="0"/>
            <a:t> грудному </a:t>
          </a:r>
          <a:r>
            <a:rPr lang="ru-RU" sz="1600" b="1" i="1" dirty="0" smtClean="0"/>
            <a:t>(Th</a:t>
          </a:r>
          <a:r>
            <a:rPr lang="ru-RU" sz="1600" b="1" i="1" baseline="-25000" dirty="0" smtClean="0"/>
            <a:t>9</a:t>
          </a:r>
          <a:r>
            <a:rPr lang="ru-RU" sz="1600" b="1" i="1" dirty="0" smtClean="0"/>
            <a:t> - Th</a:t>
          </a:r>
          <a:r>
            <a:rPr lang="ru-RU" sz="1600" b="1" i="1" baseline="-25000" dirty="0" smtClean="0"/>
            <a:t>12</a:t>
          </a:r>
          <a:r>
            <a:rPr lang="ru-RU" sz="1600" b="1" i="1" dirty="0" smtClean="0"/>
            <a:t>) </a:t>
          </a:r>
          <a:r>
            <a:rPr lang="ru-RU" sz="1600" dirty="0" smtClean="0"/>
            <a:t> - </a:t>
          </a:r>
          <a:r>
            <a:rPr lang="ru-RU" sz="1600" dirty="0" err="1" smtClean="0"/>
            <a:t>різниця</a:t>
          </a:r>
          <a:r>
            <a:rPr lang="ru-RU" sz="1600" dirty="0" smtClean="0"/>
            <a:t> </a:t>
          </a:r>
          <a:r>
            <a:rPr lang="ru-RU" sz="1600" dirty="0" err="1" smtClean="0"/>
            <a:t>між</a:t>
          </a:r>
          <a:r>
            <a:rPr lang="ru-RU" sz="1600" dirty="0" smtClean="0"/>
            <a:t> </a:t>
          </a:r>
          <a:r>
            <a:rPr lang="ru-RU" sz="1600" dirty="0" err="1" smtClean="0"/>
            <a:t>відповідним</a:t>
          </a:r>
          <a:r>
            <a:rPr lang="ru-RU" sz="1600" dirty="0" smtClean="0"/>
            <a:t> сегментом і </a:t>
          </a:r>
          <a:r>
            <a:rPr lang="ru-RU" sz="1600" dirty="0" err="1" smtClean="0"/>
            <a:t>тілом</a:t>
          </a:r>
          <a:r>
            <a:rPr lang="ru-RU" sz="1600" dirty="0" smtClean="0"/>
            <a:t> </a:t>
          </a:r>
          <a:r>
            <a:rPr lang="ru-RU" sz="1600" dirty="0" err="1" smtClean="0"/>
            <a:t>хребця</a:t>
          </a:r>
          <a:r>
            <a:rPr lang="ru-RU" sz="1600" dirty="0" smtClean="0"/>
            <a:t> </a:t>
          </a:r>
          <a:r>
            <a:rPr lang="ru-RU" sz="1600" dirty="0" err="1" smtClean="0"/>
            <a:t>збільшується</a:t>
          </a:r>
          <a:r>
            <a:rPr lang="ru-RU" sz="1600" dirty="0" smtClean="0"/>
            <a:t> на три </a:t>
          </a:r>
          <a:r>
            <a:rPr lang="ru-RU" sz="1600" dirty="0" err="1" smtClean="0"/>
            <a:t>хребця</a:t>
          </a:r>
          <a:r>
            <a:rPr lang="ru-RU" sz="1600" dirty="0" smtClean="0"/>
            <a:t> </a:t>
          </a:r>
          <a:endParaRPr lang="ru-RU" sz="1600" dirty="0"/>
        </a:p>
      </dgm:t>
    </dgm:pt>
    <dgm:pt modelId="{A47EF42B-3589-43CB-A780-36519729215B}" type="parTrans" cxnId="{DE43B052-0A43-4E36-B1D6-929BD66AD70C}">
      <dgm:prSet/>
      <dgm:spPr/>
      <dgm:t>
        <a:bodyPr/>
        <a:lstStyle/>
        <a:p>
          <a:endParaRPr lang="ru-RU" sz="1600"/>
        </a:p>
      </dgm:t>
    </dgm:pt>
    <dgm:pt modelId="{1D1D79B1-0D14-4FC9-930E-C062CE8EB525}" type="sibTrans" cxnId="{DE43B052-0A43-4E36-B1D6-929BD66AD70C}">
      <dgm:prSet/>
      <dgm:spPr/>
      <dgm:t>
        <a:bodyPr/>
        <a:lstStyle/>
        <a:p>
          <a:endParaRPr lang="ru-RU" sz="1600"/>
        </a:p>
      </dgm:t>
    </dgm:pt>
    <dgm:pt modelId="{40FD7F23-C6C6-449C-A426-9DF0E97B3934}">
      <dgm:prSet custT="1"/>
      <dgm:spPr/>
      <dgm:t>
        <a:bodyPr/>
        <a:lstStyle/>
        <a:p>
          <a:pPr rtl="0"/>
          <a:r>
            <a:rPr lang="ru-RU" sz="1600" dirty="0" err="1" smtClean="0"/>
            <a:t>поперекові</a:t>
          </a:r>
          <a:r>
            <a:rPr lang="ru-RU" sz="1600" dirty="0" smtClean="0"/>
            <a:t> </a:t>
          </a:r>
          <a:r>
            <a:rPr lang="ru-RU" sz="1600" dirty="0" err="1" smtClean="0"/>
            <a:t>сегменти</a:t>
          </a:r>
          <a:r>
            <a:rPr lang="ru-RU" sz="1600" dirty="0" smtClean="0"/>
            <a:t> лежать на </a:t>
          </a:r>
          <a:r>
            <a:rPr lang="ru-RU" sz="1600" dirty="0" err="1" smtClean="0"/>
            <a:t>рівні</a:t>
          </a:r>
          <a:r>
            <a:rPr lang="ru-RU" sz="1600" dirty="0" smtClean="0"/>
            <a:t> </a:t>
          </a:r>
          <a:r>
            <a:rPr lang="ru-RU" sz="1600" dirty="0" err="1" smtClean="0"/>
            <a:t>тіл</a:t>
          </a:r>
          <a:r>
            <a:rPr lang="ru-RU" sz="1600" dirty="0" smtClean="0"/>
            <a:t> </a:t>
          </a:r>
          <a:r>
            <a:rPr lang="en-US" sz="1600" dirty="0" smtClean="0"/>
            <a:t>X, XI </a:t>
          </a:r>
          <a:r>
            <a:rPr lang="ru-RU" sz="1600" dirty="0" err="1" smtClean="0"/>
            <a:t>грудних</a:t>
          </a:r>
          <a:r>
            <a:rPr lang="ru-RU" sz="1600" dirty="0" smtClean="0"/>
            <a:t> </a:t>
          </a:r>
          <a:r>
            <a:rPr lang="ru-RU" sz="1600" dirty="0" err="1" smtClean="0"/>
            <a:t>хребців</a:t>
          </a:r>
          <a:r>
            <a:rPr lang="ru-RU" sz="1600" dirty="0" smtClean="0"/>
            <a:t> </a:t>
          </a:r>
          <a:endParaRPr lang="ru-RU" sz="1600" dirty="0"/>
        </a:p>
      </dgm:t>
    </dgm:pt>
    <dgm:pt modelId="{7525D6A1-D083-4153-882B-1248501A3CBE}" type="parTrans" cxnId="{353C265B-EBE5-4634-8096-A9137B4AFC1D}">
      <dgm:prSet/>
      <dgm:spPr/>
      <dgm:t>
        <a:bodyPr/>
        <a:lstStyle/>
        <a:p>
          <a:endParaRPr lang="ru-RU" sz="1600"/>
        </a:p>
      </dgm:t>
    </dgm:pt>
    <dgm:pt modelId="{DC1F6B83-95BB-41B6-B4DF-892512AA879F}" type="sibTrans" cxnId="{353C265B-EBE5-4634-8096-A9137B4AFC1D}">
      <dgm:prSet/>
      <dgm:spPr/>
      <dgm:t>
        <a:bodyPr/>
        <a:lstStyle/>
        <a:p>
          <a:endParaRPr lang="ru-RU" sz="1600"/>
        </a:p>
      </dgm:t>
    </dgm:pt>
    <dgm:pt modelId="{0EF9B2F2-31D5-4EA3-BB48-0E12159D3DAB}">
      <dgm:prSet custT="1"/>
      <dgm:spPr/>
      <dgm:t>
        <a:bodyPr/>
        <a:lstStyle/>
        <a:p>
          <a:pPr rtl="0"/>
          <a:r>
            <a:rPr lang="ru-RU" sz="1600" dirty="0" err="1" smtClean="0"/>
            <a:t>крижові</a:t>
          </a:r>
          <a:r>
            <a:rPr lang="ru-RU" sz="1600" dirty="0" smtClean="0"/>
            <a:t> та </a:t>
          </a:r>
          <a:r>
            <a:rPr lang="ru-RU" sz="1600" dirty="0" err="1" smtClean="0"/>
            <a:t>куприкові</a:t>
          </a:r>
          <a:r>
            <a:rPr lang="ru-RU" sz="1600" dirty="0" smtClean="0"/>
            <a:t> </a:t>
          </a:r>
          <a:r>
            <a:rPr lang="ru-RU" sz="1600" dirty="0" err="1" smtClean="0"/>
            <a:t>сегменти</a:t>
          </a:r>
          <a:r>
            <a:rPr lang="ru-RU" sz="1600" dirty="0" smtClean="0"/>
            <a:t> - на </a:t>
          </a:r>
          <a:r>
            <a:rPr lang="ru-RU" sz="1600" dirty="0" err="1" smtClean="0"/>
            <a:t>рівні</a:t>
          </a:r>
          <a:r>
            <a:rPr lang="ru-RU" sz="1600" dirty="0" smtClean="0"/>
            <a:t> </a:t>
          </a:r>
          <a:r>
            <a:rPr lang="en-US" sz="1600" dirty="0" smtClean="0"/>
            <a:t>XII </a:t>
          </a:r>
          <a:r>
            <a:rPr lang="ru-RU" sz="1600" dirty="0" smtClean="0"/>
            <a:t>грудного і </a:t>
          </a:r>
          <a:r>
            <a:rPr lang="en-US" sz="1600" dirty="0" smtClean="0"/>
            <a:t>I </a:t>
          </a:r>
          <a:r>
            <a:rPr lang="ru-RU" sz="1600" dirty="0" err="1" smtClean="0"/>
            <a:t>поперекового</a:t>
          </a:r>
          <a:r>
            <a:rPr lang="ru-RU" sz="1600" dirty="0" smtClean="0"/>
            <a:t>  </a:t>
          </a:r>
          <a:r>
            <a:rPr lang="ru-RU" sz="1600" dirty="0" err="1" smtClean="0"/>
            <a:t>хребців</a:t>
          </a:r>
          <a:endParaRPr lang="ru-RU" sz="1600" dirty="0"/>
        </a:p>
      </dgm:t>
    </dgm:pt>
    <dgm:pt modelId="{732D59EA-510C-4A6D-999E-1D2242282321}" type="parTrans" cxnId="{E36523E9-D17D-448A-B2CB-949FD31D01AB}">
      <dgm:prSet/>
      <dgm:spPr/>
      <dgm:t>
        <a:bodyPr/>
        <a:lstStyle/>
        <a:p>
          <a:endParaRPr lang="ru-RU" sz="1600"/>
        </a:p>
      </dgm:t>
    </dgm:pt>
    <dgm:pt modelId="{CA627FC7-D972-4A86-B173-5FB838F1004E}" type="sibTrans" cxnId="{E36523E9-D17D-448A-B2CB-949FD31D01AB}">
      <dgm:prSet/>
      <dgm:spPr/>
      <dgm:t>
        <a:bodyPr/>
        <a:lstStyle/>
        <a:p>
          <a:endParaRPr lang="ru-RU" sz="1600"/>
        </a:p>
      </dgm:t>
    </dgm:pt>
    <dgm:pt modelId="{C88AE595-C762-4637-928F-1F503E31808B}" type="pres">
      <dgm:prSet presAssocID="{631370AE-D672-48BA-AC29-DA4C4B8D869E}" presName="diagram" presStyleCnt="0">
        <dgm:presLayoutVars>
          <dgm:chPref val="1"/>
          <dgm:dir/>
          <dgm:animOne val="branch"/>
          <dgm:animLvl val="lvl"/>
          <dgm:resizeHandles/>
        </dgm:presLayoutVars>
      </dgm:prSet>
      <dgm:spPr/>
      <dgm:t>
        <a:bodyPr/>
        <a:lstStyle/>
        <a:p>
          <a:endParaRPr lang="ru-RU"/>
        </a:p>
      </dgm:t>
    </dgm:pt>
    <dgm:pt modelId="{465E72FD-E998-40F8-A7E8-607B0AE7A92B}" type="pres">
      <dgm:prSet presAssocID="{9099AD74-D25F-4293-9039-AE576A4B3B74}" presName="root" presStyleCnt="0"/>
      <dgm:spPr/>
    </dgm:pt>
    <dgm:pt modelId="{D0623501-1462-4F1F-8934-6D8D48C86F41}" type="pres">
      <dgm:prSet presAssocID="{9099AD74-D25F-4293-9039-AE576A4B3B74}" presName="rootComposite" presStyleCnt="0"/>
      <dgm:spPr/>
    </dgm:pt>
    <dgm:pt modelId="{7DCD05AE-6407-44EA-9685-676D8814A7B2}" type="pres">
      <dgm:prSet presAssocID="{9099AD74-D25F-4293-9039-AE576A4B3B74}" presName="rootText" presStyleLbl="node1" presStyleIdx="0" presStyleCnt="1" custScaleX="681442"/>
      <dgm:spPr/>
      <dgm:t>
        <a:bodyPr/>
        <a:lstStyle/>
        <a:p>
          <a:endParaRPr lang="ru-RU"/>
        </a:p>
      </dgm:t>
    </dgm:pt>
    <dgm:pt modelId="{975FC6D3-2ED3-40EC-8AAC-3932637BC4C9}" type="pres">
      <dgm:prSet presAssocID="{9099AD74-D25F-4293-9039-AE576A4B3B74}" presName="rootConnector" presStyleLbl="node1" presStyleIdx="0" presStyleCnt="1"/>
      <dgm:spPr/>
      <dgm:t>
        <a:bodyPr/>
        <a:lstStyle/>
        <a:p>
          <a:endParaRPr lang="ru-RU"/>
        </a:p>
      </dgm:t>
    </dgm:pt>
    <dgm:pt modelId="{B762DD4E-F9C5-48CA-8EF0-1F187B5BA90D}" type="pres">
      <dgm:prSet presAssocID="{9099AD74-D25F-4293-9039-AE576A4B3B74}" presName="childShape" presStyleCnt="0"/>
      <dgm:spPr/>
    </dgm:pt>
    <dgm:pt modelId="{2FC5655A-D448-4BC6-AE5A-D24F772D366C}" type="pres">
      <dgm:prSet presAssocID="{6AB2084D-7F87-4C5C-A174-0C668CD81DD5}" presName="Name13" presStyleLbl="parChTrans1D2" presStyleIdx="0" presStyleCnt="6"/>
      <dgm:spPr/>
      <dgm:t>
        <a:bodyPr/>
        <a:lstStyle/>
        <a:p>
          <a:endParaRPr lang="ru-RU"/>
        </a:p>
      </dgm:t>
    </dgm:pt>
    <dgm:pt modelId="{4F32E25C-A7E5-40BA-9CB8-C8607096CC8E}" type="pres">
      <dgm:prSet presAssocID="{CC0539F7-9C40-4B50-930A-A986EB35E650}" presName="childText" presStyleLbl="bgAcc1" presStyleIdx="0" presStyleCnt="6" custScaleX="745356">
        <dgm:presLayoutVars>
          <dgm:bulletEnabled val="1"/>
        </dgm:presLayoutVars>
      </dgm:prSet>
      <dgm:spPr/>
      <dgm:t>
        <a:bodyPr/>
        <a:lstStyle/>
        <a:p>
          <a:endParaRPr lang="ru-RU"/>
        </a:p>
      </dgm:t>
    </dgm:pt>
    <dgm:pt modelId="{C5F5DEE6-7806-4B66-8F20-C608B4844B7C}" type="pres">
      <dgm:prSet presAssocID="{468B0C42-94F8-46FF-B6AE-F7A1CE2B998D}" presName="Name13" presStyleLbl="parChTrans1D2" presStyleIdx="1" presStyleCnt="6"/>
      <dgm:spPr/>
      <dgm:t>
        <a:bodyPr/>
        <a:lstStyle/>
        <a:p>
          <a:endParaRPr lang="ru-RU"/>
        </a:p>
      </dgm:t>
    </dgm:pt>
    <dgm:pt modelId="{9615F0A2-5CDB-4E6D-AAA6-BC24262CF669}" type="pres">
      <dgm:prSet presAssocID="{37125861-2729-43AE-9EA8-F6877BF0AD71}" presName="childText" presStyleLbl="bgAcc1" presStyleIdx="1" presStyleCnt="6" custScaleX="781171" custScaleY="123550">
        <dgm:presLayoutVars>
          <dgm:bulletEnabled val="1"/>
        </dgm:presLayoutVars>
      </dgm:prSet>
      <dgm:spPr/>
      <dgm:t>
        <a:bodyPr/>
        <a:lstStyle/>
        <a:p>
          <a:endParaRPr lang="ru-RU"/>
        </a:p>
      </dgm:t>
    </dgm:pt>
    <dgm:pt modelId="{40F5164E-A5F2-4AFD-8A56-B47297B5BEC3}" type="pres">
      <dgm:prSet presAssocID="{57A61AF0-3AF4-47A0-B155-E0BE867E6D91}" presName="Name13" presStyleLbl="parChTrans1D2" presStyleIdx="2" presStyleCnt="6"/>
      <dgm:spPr/>
      <dgm:t>
        <a:bodyPr/>
        <a:lstStyle/>
        <a:p>
          <a:endParaRPr lang="ru-RU"/>
        </a:p>
      </dgm:t>
    </dgm:pt>
    <dgm:pt modelId="{66094ED5-C3F1-4161-A66A-C4263779A4D2}" type="pres">
      <dgm:prSet presAssocID="{A3B00CCC-FF3D-4451-84BA-E2CD2EA8C082}" presName="childText" presStyleLbl="bgAcc1" presStyleIdx="2" presStyleCnt="6" custScaleX="838507" custScaleY="139059">
        <dgm:presLayoutVars>
          <dgm:bulletEnabled val="1"/>
        </dgm:presLayoutVars>
      </dgm:prSet>
      <dgm:spPr/>
      <dgm:t>
        <a:bodyPr/>
        <a:lstStyle/>
        <a:p>
          <a:endParaRPr lang="ru-RU"/>
        </a:p>
      </dgm:t>
    </dgm:pt>
    <dgm:pt modelId="{17E937D5-CFC6-4BE3-AE51-3ECAAD7DCD56}" type="pres">
      <dgm:prSet presAssocID="{A47EF42B-3589-43CB-A780-36519729215B}" presName="Name13" presStyleLbl="parChTrans1D2" presStyleIdx="3" presStyleCnt="6"/>
      <dgm:spPr/>
      <dgm:t>
        <a:bodyPr/>
        <a:lstStyle/>
        <a:p>
          <a:endParaRPr lang="ru-RU"/>
        </a:p>
      </dgm:t>
    </dgm:pt>
    <dgm:pt modelId="{D45608E4-18D1-4C56-8D2E-E9F0740AABD1}" type="pres">
      <dgm:prSet presAssocID="{386BCD9A-2CB1-4E3D-8BD0-12A4296B83C9}" presName="childText" presStyleLbl="bgAcc1" presStyleIdx="3" presStyleCnt="6" custScaleX="811634" custScaleY="131017">
        <dgm:presLayoutVars>
          <dgm:bulletEnabled val="1"/>
        </dgm:presLayoutVars>
      </dgm:prSet>
      <dgm:spPr/>
      <dgm:t>
        <a:bodyPr/>
        <a:lstStyle/>
        <a:p>
          <a:endParaRPr lang="ru-RU"/>
        </a:p>
      </dgm:t>
    </dgm:pt>
    <dgm:pt modelId="{67C543D1-D267-47B7-8D44-AA9670C6CE41}" type="pres">
      <dgm:prSet presAssocID="{7525D6A1-D083-4153-882B-1248501A3CBE}" presName="Name13" presStyleLbl="parChTrans1D2" presStyleIdx="4" presStyleCnt="6"/>
      <dgm:spPr/>
      <dgm:t>
        <a:bodyPr/>
        <a:lstStyle/>
        <a:p>
          <a:endParaRPr lang="ru-RU"/>
        </a:p>
      </dgm:t>
    </dgm:pt>
    <dgm:pt modelId="{50D2817A-97AA-4C5A-BE64-8BF5B3DCC6F9}" type="pres">
      <dgm:prSet presAssocID="{40FD7F23-C6C6-449C-A426-9DF0E97B3934}" presName="childText" presStyleLbl="bgAcc1" presStyleIdx="4" presStyleCnt="6" custScaleX="810831" custScaleY="78588">
        <dgm:presLayoutVars>
          <dgm:bulletEnabled val="1"/>
        </dgm:presLayoutVars>
      </dgm:prSet>
      <dgm:spPr/>
      <dgm:t>
        <a:bodyPr/>
        <a:lstStyle/>
        <a:p>
          <a:endParaRPr lang="ru-RU"/>
        </a:p>
      </dgm:t>
    </dgm:pt>
    <dgm:pt modelId="{7D4B9468-846D-4168-B25F-3EA0943C7044}" type="pres">
      <dgm:prSet presAssocID="{732D59EA-510C-4A6D-999E-1D2242282321}" presName="Name13" presStyleLbl="parChTrans1D2" presStyleIdx="5" presStyleCnt="6"/>
      <dgm:spPr/>
      <dgm:t>
        <a:bodyPr/>
        <a:lstStyle/>
        <a:p>
          <a:endParaRPr lang="ru-RU"/>
        </a:p>
      </dgm:t>
    </dgm:pt>
    <dgm:pt modelId="{2E79CF71-E175-4D8D-A1D8-67B694D0F97D}" type="pres">
      <dgm:prSet presAssocID="{0EF9B2F2-31D5-4EA3-BB48-0E12159D3DAB}" presName="childText" presStyleLbl="bgAcc1" presStyleIdx="5" presStyleCnt="6" custScaleX="764948">
        <dgm:presLayoutVars>
          <dgm:bulletEnabled val="1"/>
        </dgm:presLayoutVars>
      </dgm:prSet>
      <dgm:spPr/>
      <dgm:t>
        <a:bodyPr/>
        <a:lstStyle/>
        <a:p>
          <a:endParaRPr lang="ru-RU"/>
        </a:p>
      </dgm:t>
    </dgm:pt>
  </dgm:ptLst>
  <dgm:cxnLst>
    <dgm:cxn modelId="{353C265B-EBE5-4634-8096-A9137B4AFC1D}" srcId="{9099AD74-D25F-4293-9039-AE576A4B3B74}" destId="{40FD7F23-C6C6-449C-A426-9DF0E97B3934}" srcOrd="4" destOrd="0" parTransId="{7525D6A1-D083-4153-882B-1248501A3CBE}" sibTransId="{DC1F6B83-95BB-41B6-B4DF-892512AA879F}"/>
    <dgm:cxn modelId="{5E344783-2C33-412F-9612-DC5CE27A70C1}" type="presOf" srcId="{631370AE-D672-48BA-AC29-DA4C4B8D869E}" destId="{C88AE595-C762-4637-928F-1F503E31808B}" srcOrd="0" destOrd="0" presId="urn:microsoft.com/office/officeart/2005/8/layout/hierarchy3"/>
    <dgm:cxn modelId="{D1525EFB-BD76-46B1-B5AA-D785C1B1D07E}" type="presOf" srcId="{A3B00CCC-FF3D-4451-84BA-E2CD2EA8C082}" destId="{66094ED5-C3F1-4161-A66A-C4263779A4D2}" srcOrd="0" destOrd="0" presId="urn:microsoft.com/office/officeart/2005/8/layout/hierarchy3"/>
    <dgm:cxn modelId="{5DAE8747-4A71-4D10-A1E9-0FFC79506F15}" type="presOf" srcId="{40FD7F23-C6C6-449C-A426-9DF0E97B3934}" destId="{50D2817A-97AA-4C5A-BE64-8BF5B3DCC6F9}" srcOrd="0" destOrd="0" presId="urn:microsoft.com/office/officeart/2005/8/layout/hierarchy3"/>
    <dgm:cxn modelId="{A5BAA668-4CF8-4B5F-9078-06C34D378C7E}" type="presOf" srcId="{9099AD74-D25F-4293-9039-AE576A4B3B74}" destId="{975FC6D3-2ED3-40EC-8AAC-3932637BC4C9}" srcOrd="1" destOrd="0" presId="urn:microsoft.com/office/officeart/2005/8/layout/hierarchy3"/>
    <dgm:cxn modelId="{CE2A951C-D08F-4DCD-93B8-DB51F9F352A3}" type="presOf" srcId="{732D59EA-510C-4A6D-999E-1D2242282321}" destId="{7D4B9468-846D-4168-B25F-3EA0943C7044}" srcOrd="0" destOrd="0" presId="urn:microsoft.com/office/officeart/2005/8/layout/hierarchy3"/>
    <dgm:cxn modelId="{A113CA00-8A13-44F8-A8D7-BD39FB310E15}" srcId="{9099AD74-D25F-4293-9039-AE576A4B3B74}" destId="{CC0539F7-9C40-4B50-930A-A986EB35E650}" srcOrd="0" destOrd="0" parTransId="{6AB2084D-7F87-4C5C-A174-0C668CD81DD5}" sibTransId="{46ECDCFC-CAFA-4474-BE1D-469FEB87F0AE}"/>
    <dgm:cxn modelId="{5FD97465-A8AC-4AF3-9E83-B446338F65A3}" type="presOf" srcId="{0EF9B2F2-31D5-4EA3-BB48-0E12159D3DAB}" destId="{2E79CF71-E175-4D8D-A1D8-67B694D0F97D}" srcOrd="0" destOrd="0" presId="urn:microsoft.com/office/officeart/2005/8/layout/hierarchy3"/>
    <dgm:cxn modelId="{557B09BD-4C14-4283-9A2A-AB9588E90965}" srcId="{9099AD74-D25F-4293-9039-AE576A4B3B74}" destId="{37125861-2729-43AE-9EA8-F6877BF0AD71}" srcOrd="1" destOrd="0" parTransId="{468B0C42-94F8-46FF-B6AE-F7A1CE2B998D}" sibTransId="{7433A9D1-E4C8-4EE7-BD8B-E673C34C365B}"/>
    <dgm:cxn modelId="{DE43B052-0A43-4E36-B1D6-929BD66AD70C}" srcId="{9099AD74-D25F-4293-9039-AE576A4B3B74}" destId="{386BCD9A-2CB1-4E3D-8BD0-12A4296B83C9}" srcOrd="3" destOrd="0" parTransId="{A47EF42B-3589-43CB-A780-36519729215B}" sibTransId="{1D1D79B1-0D14-4FC9-930E-C062CE8EB525}"/>
    <dgm:cxn modelId="{BDBDD507-2894-42D3-BFEA-CCC4FB7AC6CE}" type="presOf" srcId="{386BCD9A-2CB1-4E3D-8BD0-12A4296B83C9}" destId="{D45608E4-18D1-4C56-8D2E-E9F0740AABD1}" srcOrd="0" destOrd="0" presId="urn:microsoft.com/office/officeart/2005/8/layout/hierarchy3"/>
    <dgm:cxn modelId="{D164DF1D-567E-4A1A-A9B4-F9148BB5302B}" srcId="{631370AE-D672-48BA-AC29-DA4C4B8D869E}" destId="{9099AD74-D25F-4293-9039-AE576A4B3B74}" srcOrd="0" destOrd="0" parTransId="{EC04D990-ED54-4C98-A10D-D45EA2BDC39E}" sibTransId="{CB83325B-3F27-4FC6-A914-2ED54D160CB6}"/>
    <dgm:cxn modelId="{625C73CD-7FCF-4703-9784-4EB212B83296}" type="presOf" srcId="{CC0539F7-9C40-4B50-930A-A986EB35E650}" destId="{4F32E25C-A7E5-40BA-9CB8-C8607096CC8E}" srcOrd="0" destOrd="0" presId="urn:microsoft.com/office/officeart/2005/8/layout/hierarchy3"/>
    <dgm:cxn modelId="{1DCC74F0-DD35-43F5-A1EE-E54A02F9A29A}" type="presOf" srcId="{468B0C42-94F8-46FF-B6AE-F7A1CE2B998D}" destId="{C5F5DEE6-7806-4B66-8F20-C608B4844B7C}" srcOrd="0" destOrd="0" presId="urn:microsoft.com/office/officeart/2005/8/layout/hierarchy3"/>
    <dgm:cxn modelId="{D16F4BD1-D972-4CD8-A164-1B07B0CFD9B8}" srcId="{9099AD74-D25F-4293-9039-AE576A4B3B74}" destId="{A3B00CCC-FF3D-4451-84BA-E2CD2EA8C082}" srcOrd="2" destOrd="0" parTransId="{57A61AF0-3AF4-47A0-B155-E0BE867E6D91}" sibTransId="{0A5F3C62-093B-4233-B764-60E2CEBA4995}"/>
    <dgm:cxn modelId="{FDEC3E23-0D96-4B37-8523-E653443901D7}" type="presOf" srcId="{6AB2084D-7F87-4C5C-A174-0C668CD81DD5}" destId="{2FC5655A-D448-4BC6-AE5A-D24F772D366C}" srcOrd="0" destOrd="0" presId="urn:microsoft.com/office/officeart/2005/8/layout/hierarchy3"/>
    <dgm:cxn modelId="{909224CC-778E-4E94-8152-8306EA3E2128}" type="presOf" srcId="{7525D6A1-D083-4153-882B-1248501A3CBE}" destId="{67C543D1-D267-47B7-8D44-AA9670C6CE41}" srcOrd="0" destOrd="0" presId="urn:microsoft.com/office/officeart/2005/8/layout/hierarchy3"/>
    <dgm:cxn modelId="{109C2329-71C4-4E3F-AA4E-3574EE04C2BE}" type="presOf" srcId="{37125861-2729-43AE-9EA8-F6877BF0AD71}" destId="{9615F0A2-5CDB-4E6D-AAA6-BC24262CF669}" srcOrd="0" destOrd="0" presId="urn:microsoft.com/office/officeart/2005/8/layout/hierarchy3"/>
    <dgm:cxn modelId="{A8477E92-96C6-47A8-AC95-FC93A0077023}" type="presOf" srcId="{A47EF42B-3589-43CB-A780-36519729215B}" destId="{17E937D5-CFC6-4BE3-AE51-3ECAAD7DCD56}" srcOrd="0" destOrd="0" presId="urn:microsoft.com/office/officeart/2005/8/layout/hierarchy3"/>
    <dgm:cxn modelId="{64B067FF-6C48-4CD5-9003-3FE07F8E922D}" type="presOf" srcId="{9099AD74-D25F-4293-9039-AE576A4B3B74}" destId="{7DCD05AE-6407-44EA-9685-676D8814A7B2}" srcOrd="0" destOrd="0" presId="urn:microsoft.com/office/officeart/2005/8/layout/hierarchy3"/>
    <dgm:cxn modelId="{E36523E9-D17D-448A-B2CB-949FD31D01AB}" srcId="{9099AD74-D25F-4293-9039-AE576A4B3B74}" destId="{0EF9B2F2-31D5-4EA3-BB48-0E12159D3DAB}" srcOrd="5" destOrd="0" parTransId="{732D59EA-510C-4A6D-999E-1D2242282321}" sibTransId="{CA627FC7-D972-4A86-B173-5FB838F1004E}"/>
    <dgm:cxn modelId="{2EF96B8F-F521-4700-9BB0-5CEAC5118D64}" type="presOf" srcId="{57A61AF0-3AF4-47A0-B155-E0BE867E6D91}" destId="{40F5164E-A5F2-4AFD-8A56-B47297B5BEC3}" srcOrd="0" destOrd="0" presId="urn:microsoft.com/office/officeart/2005/8/layout/hierarchy3"/>
    <dgm:cxn modelId="{F110AA62-79A3-4B1A-AFD8-A53F66A6E810}" type="presParOf" srcId="{C88AE595-C762-4637-928F-1F503E31808B}" destId="{465E72FD-E998-40F8-A7E8-607B0AE7A92B}" srcOrd="0" destOrd="0" presId="urn:microsoft.com/office/officeart/2005/8/layout/hierarchy3"/>
    <dgm:cxn modelId="{A9CFBFDD-1575-489E-B38C-05C5EDBEBD25}" type="presParOf" srcId="{465E72FD-E998-40F8-A7E8-607B0AE7A92B}" destId="{D0623501-1462-4F1F-8934-6D8D48C86F41}" srcOrd="0" destOrd="0" presId="urn:microsoft.com/office/officeart/2005/8/layout/hierarchy3"/>
    <dgm:cxn modelId="{BA058C4C-1F98-4F5D-87F2-72E5C81462C5}" type="presParOf" srcId="{D0623501-1462-4F1F-8934-6D8D48C86F41}" destId="{7DCD05AE-6407-44EA-9685-676D8814A7B2}" srcOrd="0" destOrd="0" presId="urn:microsoft.com/office/officeart/2005/8/layout/hierarchy3"/>
    <dgm:cxn modelId="{D4211AB8-9C63-480F-91B4-9ABF192F89AA}" type="presParOf" srcId="{D0623501-1462-4F1F-8934-6D8D48C86F41}" destId="{975FC6D3-2ED3-40EC-8AAC-3932637BC4C9}" srcOrd="1" destOrd="0" presId="urn:microsoft.com/office/officeart/2005/8/layout/hierarchy3"/>
    <dgm:cxn modelId="{72DA0A47-4723-45DD-A644-333737DDE113}" type="presParOf" srcId="{465E72FD-E998-40F8-A7E8-607B0AE7A92B}" destId="{B762DD4E-F9C5-48CA-8EF0-1F187B5BA90D}" srcOrd="1" destOrd="0" presId="urn:microsoft.com/office/officeart/2005/8/layout/hierarchy3"/>
    <dgm:cxn modelId="{4F202B3B-0E25-4122-9718-A1276DBC608F}" type="presParOf" srcId="{B762DD4E-F9C5-48CA-8EF0-1F187B5BA90D}" destId="{2FC5655A-D448-4BC6-AE5A-D24F772D366C}" srcOrd="0" destOrd="0" presId="urn:microsoft.com/office/officeart/2005/8/layout/hierarchy3"/>
    <dgm:cxn modelId="{94800948-C0A3-4707-A2CE-2F9CED1A104E}" type="presParOf" srcId="{B762DD4E-F9C5-48CA-8EF0-1F187B5BA90D}" destId="{4F32E25C-A7E5-40BA-9CB8-C8607096CC8E}" srcOrd="1" destOrd="0" presId="urn:microsoft.com/office/officeart/2005/8/layout/hierarchy3"/>
    <dgm:cxn modelId="{23830C75-FABE-41E7-838A-737451AFFC24}" type="presParOf" srcId="{B762DD4E-F9C5-48CA-8EF0-1F187B5BA90D}" destId="{C5F5DEE6-7806-4B66-8F20-C608B4844B7C}" srcOrd="2" destOrd="0" presId="urn:microsoft.com/office/officeart/2005/8/layout/hierarchy3"/>
    <dgm:cxn modelId="{CC1E5BCA-14BA-4825-AC73-988A0E1EA837}" type="presParOf" srcId="{B762DD4E-F9C5-48CA-8EF0-1F187B5BA90D}" destId="{9615F0A2-5CDB-4E6D-AAA6-BC24262CF669}" srcOrd="3" destOrd="0" presId="urn:microsoft.com/office/officeart/2005/8/layout/hierarchy3"/>
    <dgm:cxn modelId="{BAFA0CF1-5B96-4553-963F-B8C9501C2A7A}" type="presParOf" srcId="{B762DD4E-F9C5-48CA-8EF0-1F187B5BA90D}" destId="{40F5164E-A5F2-4AFD-8A56-B47297B5BEC3}" srcOrd="4" destOrd="0" presId="urn:microsoft.com/office/officeart/2005/8/layout/hierarchy3"/>
    <dgm:cxn modelId="{E67D0F7F-FC43-4763-8BB6-A0F93BA2CE3E}" type="presParOf" srcId="{B762DD4E-F9C5-48CA-8EF0-1F187B5BA90D}" destId="{66094ED5-C3F1-4161-A66A-C4263779A4D2}" srcOrd="5" destOrd="0" presId="urn:microsoft.com/office/officeart/2005/8/layout/hierarchy3"/>
    <dgm:cxn modelId="{0F099E8F-8B33-42D4-9E60-DBF66CD3FAF0}" type="presParOf" srcId="{B762DD4E-F9C5-48CA-8EF0-1F187B5BA90D}" destId="{17E937D5-CFC6-4BE3-AE51-3ECAAD7DCD56}" srcOrd="6" destOrd="0" presId="urn:microsoft.com/office/officeart/2005/8/layout/hierarchy3"/>
    <dgm:cxn modelId="{9F200075-5D84-44A3-9D6F-A13414EAA5DA}" type="presParOf" srcId="{B762DD4E-F9C5-48CA-8EF0-1F187B5BA90D}" destId="{D45608E4-18D1-4C56-8D2E-E9F0740AABD1}" srcOrd="7" destOrd="0" presId="urn:microsoft.com/office/officeart/2005/8/layout/hierarchy3"/>
    <dgm:cxn modelId="{3C3A4743-9119-4F6A-8CE2-03BAE1195A8C}" type="presParOf" srcId="{B762DD4E-F9C5-48CA-8EF0-1F187B5BA90D}" destId="{67C543D1-D267-47B7-8D44-AA9670C6CE41}" srcOrd="8" destOrd="0" presId="urn:microsoft.com/office/officeart/2005/8/layout/hierarchy3"/>
    <dgm:cxn modelId="{B259190E-5A84-403A-B200-E6DC0A1053AA}" type="presParOf" srcId="{B762DD4E-F9C5-48CA-8EF0-1F187B5BA90D}" destId="{50D2817A-97AA-4C5A-BE64-8BF5B3DCC6F9}" srcOrd="9" destOrd="0" presId="urn:microsoft.com/office/officeart/2005/8/layout/hierarchy3"/>
    <dgm:cxn modelId="{7CCE1BD9-F4F9-400F-B509-5B9E741C42EB}" type="presParOf" srcId="{B762DD4E-F9C5-48CA-8EF0-1F187B5BA90D}" destId="{7D4B9468-846D-4168-B25F-3EA0943C7044}" srcOrd="10" destOrd="0" presId="urn:microsoft.com/office/officeart/2005/8/layout/hierarchy3"/>
    <dgm:cxn modelId="{CBAD06D6-9E33-4433-9341-5C04ECF07C9C}" type="presParOf" srcId="{B762DD4E-F9C5-48CA-8EF0-1F187B5BA90D}" destId="{2E79CF71-E175-4D8D-A1D8-67B694D0F97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11F757-5595-427C-98EC-C2C7EC93996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A92095B0-FB7A-4A3B-A54C-B1D43DBE142E}">
      <dgm:prSet custT="1"/>
      <dgm:spPr/>
      <dgm:t>
        <a:bodyPr/>
        <a:lstStyle/>
        <a:p>
          <a:pPr rtl="0"/>
          <a:r>
            <a:rPr lang="ru-RU" sz="1800" b="1" dirty="0" err="1" smtClean="0"/>
            <a:t>Сіра</a:t>
          </a:r>
          <a:r>
            <a:rPr lang="ru-RU" sz="1800" b="1" dirty="0" smtClean="0"/>
            <a:t> </a:t>
          </a:r>
          <a:r>
            <a:rPr lang="ru-RU" sz="1800" b="1" dirty="0" err="1" smtClean="0"/>
            <a:t>речовина</a:t>
          </a:r>
          <a:r>
            <a:rPr lang="ru-RU" sz="1800" b="1" dirty="0" smtClean="0"/>
            <a:t> </a:t>
          </a:r>
          <a:r>
            <a:rPr lang="ru-RU" sz="1800" b="1" dirty="0" err="1" smtClean="0"/>
            <a:t>утворена</a:t>
          </a:r>
          <a:r>
            <a:rPr lang="ru-RU" sz="1800" b="1" dirty="0" smtClean="0"/>
            <a:t> </a:t>
          </a:r>
          <a:r>
            <a:rPr lang="ru-RU" sz="1800" b="1" dirty="0" err="1" smtClean="0"/>
            <a:t>тілами</a:t>
          </a:r>
          <a:r>
            <a:rPr lang="ru-RU" sz="1800" b="1" dirty="0" smtClean="0"/>
            <a:t> </a:t>
          </a:r>
          <a:r>
            <a:rPr lang="ru-RU" sz="1800" b="1" dirty="0" err="1" smtClean="0"/>
            <a:t>нейронів</a:t>
          </a:r>
          <a:r>
            <a:rPr lang="ru-RU" sz="1800" b="1" dirty="0" smtClean="0"/>
            <a:t>. </a:t>
          </a:r>
          <a:endParaRPr lang="ru-RU" sz="1800" b="1" dirty="0"/>
        </a:p>
      </dgm:t>
    </dgm:pt>
    <dgm:pt modelId="{E76B9620-CADB-448D-B432-CEAE1E4A1A96}" type="parTrans" cxnId="{508C2016-EBA2-40A1-BAE7-D2FC32DAE133}">
      <dgm:prSet/>
      <dgm:spPr/>
      <dgm:t>
        <a:bodyPr/>
        <a:lstStyle/>
        <a:p>
          <a:endParaRPr lang="ru-RU" sz="1800" b="1"/>
        </a:p>
      </dgm:t>
    </dgm:pt>
    <dgm:pt modelId="{1B0EFA9D-79C7-422F-89C0-37B93638EF2F}" type="sibTrans" cxnId="{508C2016-EBA2-40A1-BAE7-D2FC32DAE133}">
      <dgm:prSet/>
      <dgm:spPr/>
      <dgm:t>
        <a:bodyPr/>
        <a:lstStyle/>
        <a:p>
          <a:endParaRPr lang="ru-RU" sz="1800" b="1"/>
        </a:p>
      </dgm:t>
    </dgm:pt>
    <dgm:pt modelId="{CE797855-2882-47AB-B7F5-9A91B1F02015}">
      <dgm:prSet custT="1"/>
      <dgm:spPr/>
      <dgm:t>
        <a:bodyPr/>
        <a:lstStyle/>
        <a:p>
          <a:pPr rtl="0"/>
          <a:r>
            <a:rPr lang="ru-RU" sz="1800" b="1" dirty="0" err="1" smtClean="0"/>
            <a:t>Біла</a:t>
          </a:r>
          <a:r>
            <a:rPr lang="ru-RU" sz="1800" b="1" dirty="0" smtClean="0"/>
            <a:t> </a:t>
          </a:r>
          <a:r>
            <a:rPr lang="ru-RU" sz="1800" b="1" dirty="0" err="1" smtClean="0"/>
            <a:t>речовина</a:t>
          </a:r>
          <a:r>
            <a:rPr lang="ru-RU" sz="1800" b="1" dirty="0" smtClean="0"/>
            <a:t> сформована </a:t>
          </a:r>
          <a:r>
            <a:rPr lang="ru-RU" sz="1800" b="1" dirty="0" err="1" smtClean="0"/>
            <a:t>відростками</a:t>
          </a:r>
          <a:r>
            <a:rPr lang="ru-RU" sz="1800" b="1" dirty="0" smtClean="0"/>
            <a:t> </a:t>
          </a:r>
          <a:r>
            <a:rPr lang="ru-RU" sz="1800" b="1" dirty="0" err="1" smtClean="0"/>
            <a:t>нейронів</a:t>
          </a:r>
          <a:r>
            <a:rPr lang="ru-RU" sz="1800" b="1" dirty="0" smtClean="0"/>
            <a:t>, </a:t>
          </a:r>
          <a:r>
            <a:rPr lang="ru-RU" sz="1800" b="1" dirty="0" err="1" smtClean="0"/>
            <a:t>більшість</a:t>
          </a:r>
          <a:r>
            <a:rPr lang="ru-RU" sz="1800" b="1" dirty="0" smtClean="0"/>
            <a:t> </a:t>
          </a:r>
          <a:r>
            <a:rPr lang="ru-RU" sz="1800" b="1" dirty="0" err="1" smtClean="0"/>
            <a:t>яких</a:t>
          </a:r>
          <a:r>
            <a:rPr lang="ru-RU" sz="1800" b="1" dirty="0" smtClean="0"/>
            <a:t> </a:t>
          </a:r>
          <a:r>
            <a:rPr lang="ru-RU" sz="1800" b="1" dirty="0" err="1" smtClean="0"/>
            <a:t>мають</a:t>
          </a:r>
          <a:r>
            <a:rPr lang="ru-RU" sz="1800" b="1" dirty="0" smtClean="0"/>
            <a:t> </a:t>
          </a:r>
          <a:r>
            <a:rPr lang="ru-RU" sz="1800" b="1" dirty="0" err="1" smtClean="0"/>
            <a:t>мієлінову</a:t>
          </a:r>
          <a:r>
            <a:rPr lang="ru-RU" sz="1800" b="1" dirty="0" smtClean="0"/>
            <a:t> </a:t>
          </a:r>
          <a:r>
            <a:rPr lang="ru-RU" sz="1800" b="1" dirty="0" err="1" smtClean="0"/>
            <a:t>оболонку</a:t>
          </a:r>
          <a:r>
            <a:rPr lang="ru-RU" sz="1800" b="1" dirty="0" smtClean="0"/>
            <a:t>.</a:t>
          </a:r>
          <a:endParaRPr lang="ru-RU" sz="1800" b="1" dirty="0"/>
        </a:p>
      </dgm:t>
    </dgm:pt>
    <dgm:pt modelId="{54883D1D-E2C3-4C75-A0B3-6C0285B03E37}" type="parTrans" cxnId="{5A3B1897-F9FB-4FA3-ABE3-007B82EA7D22}">
      <dgm:prSet/>
      <dgm:spPr/>
      <dgm:t>
        <a:bodyPr/>
        <a:lstStyle/>
        <a:p>
          <a:endParaRPr lang="ru-RU" sz="1800" b="1"/>
        </a:p>
      </dgm:t>
    </dgm:pt>
    <dgm:pt modelId="{C617B185-1B4B-4897-AB68-37A48C6EFD90}" type="sibTrans" cxnId="{5A3B1897-F9FB-4FA3-ABE3-007B82EA7D22}">
      <dgm:prSet/>
      <dgm:spPr/>
      <dgm:t>
        <a:bodyPr/>
        <a:lstStyle/>
        <a:p>
          <a:endParaRPr lang="ru-RU" sz="1800" b="1"/>
        </a:p>
      </dgm:t>
    </dgm:pt>
    <dgm:pt modelId="{2D020D6D-8D6C-4544-83F2-08DFB6730415}">
      <dgm:prSet custT="1"/>
      <dgm:spPr/>
      <dgm:t>
        <a:bodyPr/>
        <a:lstStyle/>
        <a:p>
          <a:pPr rtl="0"/>
          <a:r>
            <a:rPr lang="ru-RU" sz="1800" b="1" dirty="0" smtClean="0"/>
            <a:t>На поперечному </a:t>
          </a:r>
          <a:r>
            <a:rPr lang="ru-RU" sz="1800" b="1" dirty="0" err="1" smtClean="0"/>
            <a:t>зрізі</a:t>
          </a:r>
          <a:r>
            <a:rPr lang="ru-RU" sz="1800" b="1" dirty="0" smtClean="0"/>
            <a:t> </a:t>
          </a:r>
          <a:r>
            <a:rPr lang="ru-RU" sz="1800" b="1" dirty="0" err="1" smtClean="0"/>
            <a:t>сіра</a:t>
          </a:r>
          <a:r>
            <a:rPr lang="ru-RU" sz="1800" b="1" dirty="0" smtClean="0"/>
            <a:t> </a:t>
          </a:r>
          <a:r>
            <a:rPr lang="ru-RU" sz="1800" b="1" dirty="0" err="1" smtClean="0"/>
            <a:t>речовина</a:t>
          </a:r>
          <a:r>
            <a:rPr lang="ru-RU" sz="1800" b="1" dirty="0" smtClean="0"/>
            <a:t> спинного </a:t>
          </a:r>
          <a:r>
            <a:rPr lang="ru-RU" sz="1800" b="1" dirty="0" err="1" smtClean="0"/>
            <a:t>мозку</a:t>
          </a:r>
          <a:r>
            <a:rPr lang="ru-RU" sz="1800" b="1" dirty="0" smtClean="0"/>
            <a:t> </a:t>
          </a:r>
          <a:r>
            <a:rPr lang="ru-RU" sz="1800" b="1" dirty="0" err="1" smtClean="0"/>
            <a:t>виглядає</a:t>
          </a:r>
          <a:r>
            <a:rPr lang="ru-RU" sz="1800" b="1" dirty="0" smtClean="0"/>
            <a:t> як буква Н </a:t>
          </a:r>
          <a:r>
            <a:rPr lang="ru-RU" sz="1800" b="1" dirty="0" err="1" smtClean="0"/>
            <a:t>або</a:t>
          </a:r>
          <a:r>
            <a:rPr lang="ru-RU" sz="1800" b="1" dirty="0" smtClean="0"/>
            <a:t> </a:t>
          </a:r>
          <a:r>
            <a:rPr lang="ru-RU" sz="1800" b="1" dirty="0" err="1" smtClean="0"/>
            <a:t>фігуру</a:t>
          </a:r>
          <a:r>
            <a:rPr lang="ru-RU" sz="1800" b="1" dirty="0" smtClean="0"/>
            <a:t> </a:t>
          </a:r>
          <a:r>
            <a:rPr lang="ru-RU" sz="1800" b="1" dirty="0" err="1" smtClean="0"/>
            <a:t>метелика</a:t>
          </a:r>
          <a:r>
            <a:rPr lang="ru-RU" sz="1800" b="1" dirty="0" smtClean="0"/>
            <a:t>.</a:t>
          </a:r>
          <a:endParaRPr lang="ru-RU" sz="1800" b="1" dirty="0"/>
        </a:p>
      </dgm:t>
    </dgm:pt>
    <dgm:pt modelId="{706AD299-D6CF-4DEB-821C-1092088B2D6C}" type="parTrans" cxnId="{BECF068A-47B9-4333-82AE-100D3633756D}">
      <dgm:prSet/>
      <dgm:spPr/>
      <dgm:t>
        <a:bodyPr/>
        <a:lstStyle/>
        <a:p>
          <a:endParaRPr lang="ru-RU" sz="1800" b="1"/>
        </a:p>
      </dgm:t>
    </dgm:pt>
    <dgm:pt modelId="{03ADA63F-38C6-4EE6-A99A-01FDC0ACF5C3}" type="sibTrans" cxnId="{BECF068A-47B9-4333-82AE-100D3633756D}">
      <dgm:prSet/>
      <dgm:spPr/>
      <dgm:t>
        <a:bodyPr/>
        <a:lstStyle/>
        <a:p>
          <a:endParaRPr lang="ru-RU" sz="1800" b="1"/>
        </a:p>
      </dgm:t>
    </dgm:pt>
    <dgm:pt modelId="{EDEDA25F-69B8-4EAC-8BC1-84B3CF86FCCD}">
      <dgm:prSet custT="1"/>
      <dgm:spPr/>
      <dgm:t>
        <a:bodyPr/>
        <a:lstStyle/>
        <a:p>
          <a:pPr rtl="0"/>
          <a:r>
            <a:rPr lang="ru-RU" sz="1800" b="1" dirty="0" smtClean="0"/>
            <a:t>У </a:t>
          </a:r>
          <a:r>
            <a:rPr lang="ru-RU" sz="1800" b="1" dirty="0" err="1" smtClean="0"/>
            <a:t>сірій</a:t>
          </a:r>
          <a:r>
            <a:rPr lang="ru-RU" sz="1800" b="1" dirty="0" smtClean="0"/>
            <a:t> </a:t>
          </a:r>
          <a:r>
            <a:rPr lang="ru-RU" sz="1800" b="1" dirty="0" err="1" smtClean="0"/>
            <a:t>речовині</a:t>
          </a:r>
          <a:r>
            <a:rPr lang="ru-RU" sz="1800" b="1" dirty="0" smtClean="0"/>
            <a:t> спинного </a:t>
          </a:r>
          <a:r>
            <a:rPr lang="ru-RU" sz="1800" b="1" dirty="0" err="1" smtClean="0"/>
            <a:t>мозку</a:t>
          </a:r>
          <a:r>
            <a:rPr lang="ru-RU" sz="1800" b="1" dirty="0" smtClean="0"/>
            <a:t> є </a:t>
          </a:r>
          <a:r>
            <a:rPr lang="ru-RU" sz="1800" b="1" dirty="0" err="1" smtClean="0"/>
            <a:t>центральний</a:t>
          </a:r>
          <a:r>
            <a:rPr lang="ru-RU" sz="1800" b="1" dirty="0" smtClean="0"/>
            <a:t> канал. </a:t>
          </a:r>
          <a:r>
            <a:rPr lang="ru-RU" sz="1800" b="1" dirty="0" err="1" smtClean="0"/>
            <a:t>Він</a:t>
          </a:r>
          <a:r>
            <a:rPr lang="ru-RU" sz="1800" b="1" dirty="0" smtClean="0"/>
            <a:t> є </a:t>
          </a:r>
          <a:r>
            <a:rPr lang="ru-RU" sz="1800" b="1" dirty="0" err="1" smtClean="0"/>
            <a:t>залишком</a:t>
          </a:r>
          <a:r>
            <a:rPr lang="ru-RU" sz="1800" b="1" dirty="0" smtClean="0"/>
            <a:t> </a:t>
          </a:r>
          <a:r>
            <a:rPr lang="ru-RU" sz="1800" b="1" dirty="0" err="1" smtClean="0"/>
            <a:t>порожнини</a:t>
          </a:r>
          <a:r>
            <a:rPr lang="ru-RU" sz="1800" b="1" dirty="0" smtClean="0"/>
            <a:t> </a:t>
          </a:r>
          <a:r>
            <a:rPr lang="ru-RU" sz="1800" b="1" dirty="0" err="1" smtClean="0"/>
            <a:t>нервової</a:t>
          </a:r>
          <a:r>
            <a:rPr lang="ru-RU" sz="1800" b="1" dirty="0" smtClean="0"/>
            <a:t> трубки і </a:t>
          </a:r>
          <a:r>
            <a:rPr lang="ru-RU" sz="1800" b="1" dirty="0" err="1" smtClean="0"/>
            <a:t>містить</a:t>
          </a:r>
          <a:r>
            <a:rPr lang="ru-RU" sz="1800" b="1" dirty="0" smtClean="0"/>
            <a:t> </a:t>
          </a:r>
          <a:r>
            <a:rPr lang="ru-RU" sz="1800" b="1" dirty="0" err="1" smtClean="0"/>
            <a:t>спинномозкову</a:t>
          </a:r>
          <a:r>
            <a:rPr lang="ru-RU" sz="1800" b="1" dirty="0" smtClean="0"/>
            <a:t> </a:t>
          </a:r>
          <a:r>
            <a:rPr lang="ru-RU" sz="1800" b="1" dirty="0" err="1" smtClean="0"/>
            <a:t>рідину</a:t>
          </a:r>
          <a:r>
            <a:rPr lang="ru-RU" sz="1800" b="1" dirty="0" smtClean="0"/>
            <a:t>. </a:t>
          </a:r>
          <a:r>
            <a:rPr lang="ru-RU" sz="1800" b="1" dirty="0" err="1" smtClean="0"/>
            <a:t>Верхній</a:t>
          </a:r>
          <a:r>
            <a:rPr lang="ru-RU" sz="1800" b="1" dirty="0" smtClean="0"/>
            <a:t> </a:t>
          </a:r>
          <a:r>
            <a:rPr lang="ru-RU" sz="1800" b="1" dirty="0" err="1" smtClean="0"/>
            <a:t>кінець</a:t>
          </a:r>
          <a:r>
            <a:rPr lang="ru-RU" sz="1800" b="1" dirty="0" smtClean="0"/>
            <a:t> каналу </a:t>
          </a:r>
          <a:r>
            <a:rPr lang="ru-RU" sz="1800" b="1" dirty="0" err="1" smtClean="0"/>
            <a:t>сполучається</a:t>
          </a:r>
          <a:r>
            <a:rPr lang="ru-RU" sz="1800" b="1" dirty="0" smtClean="0"/>
            <a:t> з </a:t>
          </a:r>
          <a:r>
            <a:rPr lang="en-US" sz="1800" b="1" dirty="0" smtClean="0"/>
            <a:t>IV </a:t>
          </a:r>
          <a:r>
            <a:rPr lang="ru-RU" sz="1800" b="1" dirty="0" err="1" smtClean="0"/>
            <a:t>шлуночком</a:t>
          </a:r>
          <a:r>
            <a:rPr lang="ru-RU" sz="1800" b="1" dirty="0" smtClean="0"/>
            <a:t> головного </a:t>
          </a:r>
          <a:r>
            <a:rPr lang="ru-RU" sz="1800" b="1" dirty="0" err="1" smtClean="0"/>
            <a:t>мозку</a:t>
          </a:r>
          <a:r>
            <a:rPr lang="ru-RU" sz="1800" b="1" dirty="0" smtClean="0"/>
            <a:t>, а </a:t>
          </a:r>
          <a:r>
            <a:rPr lang="ru-RU" sz="1800" b="1" dirty="0" err="1" smtClean="0"/>
            <a:t>нижній</a:t>
          </a:r>
          <a:r>
            <a:rPr lang="ru-RU" sz="1800" b="1" dirty="0" smtClean="0"/>
            <a:t>, </a:t>
          </a:r>
          <a:r>
            <a:rPr lang="ru-RU" sz="1800" b="1" dirty="0" err="1" smtClean="0"/>
            <a:t>кілька</a:t>
          </a:r>
          <a:r>
            <a:rPr lang="ru-RU" sz="1800" b="1" dirty="0" smtClean="0"/>
            <a:t> </a:t>
          </a:r>
          <a:r>
            <a:rPr lang="ru-RU" sz="1800" b="1" dirty="0" err="1" smtClean="0"/>
            <a:t>розширюючись</a:t>
          </a:r>
          <a:r>
            <a:rPr lang="ru-RU" sz="1800" b="1" dirty="0" smtClean="0"/>
            <a:t>, </a:t>
          </a:r>
          <a:r>
            <a:rPr lang="ru-RU" sz="1800" b="1" dirty="0" err="1" smtClean="0"/>
            <a:t>утворює</a:t>
          </a:r>
          <a:r>
            <a:rPr lang="ru-RU" sz="1800" b="1" dirty="0" smtClean="0"/>
            <a:t> </a:t>
          </a:r>
          <a:r>
            <a:rPr lang="ru-RU" sz="1800" b="1" dirty="0" err="1" smtClean="0"/>
            <a:t>кінцевий</a:t>
          </a:r>
          <a:r>
            <a:rPr lang="ru-RU" sz="1800" b="1" dirty="0" smtClean="0"/>
            <a:t> </a:t>
          </a:r>
          <a:r>
            <a:rPr lang="ru-RU" sz="1800" b="1" dirty="0" err="1" smtClean="0"/>
            <a:t>шлуночок</a:t>
          </a:r>
          <a:r>
            <a:rPr lang="ru-RU" sz="1800" b="1" dirty="0" smtClean="0"/>
            <a:t>, </a:t>
          </a:r>
          <a:r>
            <a:rPr lang="ru-RU" sz="1800" b="1" dirty="0" err="1" smtClean="0"/>
            <a:t>що</a:t>
          </a:r>
          <a:r>
            <a:rPr lang="ru-RU" sz="1800" b="1" dirty="0" smtClean="0"/>
            <a:t> </a:t>
          </a:r>
          <a:r>
            <a:rPr lang="ru-RU" sz="1800" b="1" dirty="0" err="1" smtClean="0"/>
            <a:t>закінчується</a:t>
          </a:r>
          <a:r>
            <a:rPr lang="ru-RU" sz="1800" b="1" dirty="0" smtClean="0"/>
            <a:t> </a:t>
          </a:r>
          <a:r>
            <a:rPr lang="ru-RU" sz="1800" b="1" dirty="0" err="1" smtClean="0"/>
            <a:t>сліпо</a:t>
          </a:r>
          <a:r>
            <a:rPr lang="ru-RU" sz="1800" b="1" dirty="0" smtClean="0"/>
            <a:t>. </a:t>
          </a:r>
          <a:r>
            <a:rPr lang="ru-RU" sz="1800" b="1" dirty="0" err="1" smtClean="0"/>
            <a:t>Стінки</a:t>
          </a:r>
          <a:r>
            <a:rPr lang="ru-RU" sz="1800" b="1" dirty="0" smtClean="0"/>
            <a:t> центрального каналу спинного </a:t>
          </a:r>
          <a:r>
            <a:rPr lang="ru-RU" sz="1800" b="1" dirty="0" err="1" smtClean="0"/>
            <a:t>мозку</a:t>
          </a:r>
          <a:r>
            <a:rPr lang="ru-RU" sz="1800" b="1" dirty="0" smtClean="0"/>
            <a:t> </a:t>
          </a:r>
          <a:r>
            <a:rPr lang="ru-RU" sz="1800" b="1" dirty="0" err="1" smtClean="0"/>
            <a:t>вистелені</a:t>
          </a:r>
          <a:r>
            <a:rPr lang="ru-RU" sz="1800" b="1" dirty="0" smtClean="0"/>
            <a:t> </a:t>
          </a:r>
          <a:r>
            <a:rPr lang="ru-RU" sz="1800" b="1" dirty="0" err="1" smtClean="0"/>
            <a:t>епендімою</a:t>
          </a:r>
          <a:r>
            <a:rPr lang="ru-RU" sz="1800" b="1" dirty="0" smtClean="0"/>
            <a:t>.</a:t>
          </a:r>
          <a:endParaRPr lang="ru-RU" sz="1800" b="1" dirty="0"/>
        </a:p>
      </dgm:t>
    </dgm:pt>
    <dgm:pt modelId="{8892C855-7C01-4EA1-AE98-B978D5E40A4F}" type="parTrans" cxnId="{7FB8EF4A-DBB0-4371-A3D5-5B47F3FCC091}">
      <dgm:prSet/>
      <dgm:spPr/>
      <dgm:t>
        <a:bodyPr/>
        <a:lstStyle/>
        <a:p>
          <a:endParaRPr lang="ru-RU" sz="1800" b="1"/>
        </a:p>
      </dgm:t>
    </dgm:pt>
    <dgm:pt modelId="{4ABACAD9-08BB-4F88-B1C3-FA1C9FDE2E30}" type="sibTrans" cxnId="{7FB8EF4A-DBB0-4371-A3D5-5B47F3FCC091}">
      <dgm:prSet/>
      <dgm:spPr/>
      <dgm:t>
        <a:bodyPr/>
        <a:lstStyle/>
        <a:p>
          <a:endParaRPr lang="ru-RU" sz="1800" b="1"/>
        </a:p>
      </dgm:t>
    </dgm:pt>
    <dgm:pt modelId="{521517BF-8F0D-424F-A9B0-B9AC2F883D92}" type="pres">
      <dgm:prSet presAssocID="{8011F757-5595-427C-98EC-C2C7EC939966}" presName="linear" presStyleCnt="0">
        <dgm:presLayoutVars>
          <dgm:animLvl val="lvl"/>
          <dgm:resizeHandles val="exact"/>
        </dgm:presLayoutVars>
      </dgm:prSet>
      <dgm:spPr/>
      <dgm:t>
        <a:bodyPr/>
        <a:lstStyle/>
        <a:p>
          <a:endParaRPr lang="ru-RU"/>
        </a:p>
      </dgm:t>
    </dgm:pt>
    <dgm:pt modelId="{C9C90CA5-6322-4921-988F-CA98C0492DC9}" type="pres">
      <dgm:prSet presAssocID="{A92095B0-FB7A-4A3B-A54C-B1D43DBE142E}" presName="parentText" presStyleLbl="node1" presStyleIdx="0" presStyleCnt="4" custScaleY="49670">
        <dgm:presLayoutVars>
          <dgm:chMax val="0"/>
          <dgm:bulletEnabled val="1"/>
        </dgm:presLayoutVars>
      </dgm:prSet>
      <dgm:spPr/>
      <dgm:t>
        <a:bodyPr/>
        <a:lstStyle/>
        <a:p>
          <a:endParaRPr lang="ru-RU"/>
        </a:p>
      </dgm:t>
    </dgm:pt>
    <dgm:pt modelId="{139F116A-9FD7-48E4-A2D3-D525610C20C7}" type="pres">
      <dgm:prSet presAssocID="{1B0EFA9D-79C7-422F-89C0-37B93638EF2F}" presName="spacer" presStyleCnt="0"/>
      <dgm:spPr/>
    </dgm:pt>
    <dgm:pt modelId="{3C5E0FFA-E8D2-4A7D-81E4-5B7D6640B581}" type="pres">
      <dgm:prSet presAssocID="{CE797855-2882-47AB-B7F5-9A91B1F02015}" presName="parentText" presStyleLbl="node1" presStyleIdx="1" presStyleCnt="4" custScaleY="64737">
        <dgm:presLayoutVars>
          <dgm:chMax val="0"/>
          <dgm:bulletEnabled val="1"/>
        </dgm:presLayoutVars>
      </dgm:prSet>
      <dgm:spPr/>
      <dgm:t>
        <a:bodyPr/>
        <a:lstStyle/>
        <a:p>
          <a:endParaRPr lang="ru-RU"/>
        </a:p>
      </dgm:t>
    </dgm:pt>
    <dgm:pt modelId="{88963737-81C0-4EE0-806E-A8DBF6860D0C}" type="pres">
      <dgm:prSet presAssocID="{C617B185-1B4B-4897-AB68-37A48C6EFD90}" presName="spacer" presStyleCnt="0"/>
      <dgm:spPr/>
    </dgm:pt>
    <dgm:pt modelId="{29CB20A1-2F25-497C-BFBD-44EEA0DF1F66}" type="pres">
      <dgm:prSet presAssocID="{2D020D6D-8D6C-4544-83F2-08DFB6730415}" presName="parentText" presStyleLbl="node1" presStyleIdx="2" presStyleCnt="4" custScaleY="62506">
        <dgm:presLayoutVars>
          <dgm:chMax val="0"/>
          <dgm:bulletEnabled val="1"/>
        </dgm:presLayoutVars>
      </dgm:prSet>
      <dgm:spPr/>
      <dgm:t>
        <a:bodyPr/>
        <a:lstStyle/>
        <a:p>
          <a:endParaRPr lang="ru-RU"/>
        </a:p>
      </dgm:t>
    </dgm:pt>
    <dgm:pt modelId="{C7F7D15B-2CF0-4846-9B63-85783B9B5304}" type="pres">
      <dgm:prSet presAssocID="{03ADA63F-38C6-4EE6-A99A-01FDC0ACF5C3}" presName="spacer" presStyleCnt="0"/>
      <dgm:spPr/>
    </dgm:pt>
    <dgm:pt modelId="{77D4F8CF-53BA-47F4-B8FE-28F34A8E8DF4}" type="pres">
      <dgm:prSet presAssocID="{EDEDA25F-69B8-4EAC-8BC1-84B3CF86FCCD}" presName="parentText" presStyleLbl="node1" presStyleIdx="3" presStyleCnt="4" custScaleY="177323">
        <dgm:presLayoutVars>
          <dgm:chMax val="0"/>
          <dgm:bulletEnabled val="1"/>
        </dgm:presLayoutVars>
      </dgm:prSet>
      <dgm:spPr/>
      <dgm:t>
        <a:bodyPr/>
        <a:lstStyle/>
        <a:p>
          <a:endParaRPr lang="ru-RU"/>
        </a:p>
      </dgm:t>
    </dgm:pt>
  </dgm:ptLst>
  <dgm:cxnLst>
    <dgm:cxn modelId="{CCC5A4E3-343E-4EC8-B46A-48E98CDF02DD}" type="presOf" srcId="{A92095B0-FB7A-4A3B-A54C-B1D43DBE142E}" destId="{C9C90CA5-6322-4921-988F-CA98C0492DC9}" srcOrd="0" destOrd="0" presId="urn:microsoft.com/office/officeart/2005/8/layout/vList2"/>
    <dgm:cxn modelId="{74B924AF-4ED1-435C-9FDB-DA4BCFC46CBC}" type="presOf" srcId="{CE797855-2882-47AB-B7F5-9A91B1F02015}" destId="{3C5E0FFA-E8D2-4A7D-81E4-5B7D6640B581}" srcOrd="0" destOrd="0" presId="urn:microsoft.com/office/officeart/2005/8/layout/vList2"/>
    <dgm:cxn modelId="{7FB8EF4A-DBB0-4371-A3D5-5B47F3FCC091}" srcId="{8011F757-5595-427C-98EC-C2C7EC939966}" destId="{EDEDA25F-69B8-4EAC-8BC1-84B3CF86FCCD}" srcOrd="3" destOrd="0" parTransId="{8892C855-7C01-4EA1-AE98-B978D5E40A4F}" sibTransId="{4ABACAD9-08BB-4F88-B1C3-FA1C9FDE2E30}"/>
    <dgm:cxn modelId="{632FF0BA-17ED-4D82-B382-366E21E2DAC3}" type="presOf" srcId="{2D020D6D-8D6C-4544-83F2-08DFB6730415}" destId="{29CB20A1-2F25-497C-BFBD-44EEA0DF1F66}" srcOrd="0" destOrd="0" presId="urn:microsoft.com/office/officeart/2005/8/layout/vList2"/>
    <dgm:cxn modelId="{5A3B1897-F9FB-4FA3-ABE3-007B82EA7D22}" srcId="{8011F757-5595-427C-98EC-C2C7EC939966}" destId="{CE797855-2882-47AB-B7F5-9A91B1F02015}" srcOrd="1" destOrd="0" parTransId="{54883D1D-E2C3-4C75-A0B3-6C0285B03E37}" sibTransId="{C617B185-1B4B-4897-AB68-37A48C6EFD90}"/>
    <dgm:cxn modelId="{508C2016-EBA2-40A1-BAE7-D2FC32DAE133}" srcId="{8011F757-5595-427C-98EC-C2C7EC939966}" destId="{A92095B0-FB7A-4A3B-A54C-B1D43DBE142E}" srcOrd="0" destOrd="0" parTransId="{E76B9620-CADB-448D-B432-CEAE1E4A1A96}" sibTransId="{1B0EFA9D-79C7-422F-89C0-37B93638EF2F}"/>
    <dgm:cxn modelId="{21AFFF8D-B51B-4F79-BD6A-E75CBC75A9EC}" type="presOf" srcId="{8011F757-5595-427C-98EC-C2C7EC939966}" destId="{521517BF-8F0D-424F-A9B0-B9AC2F883D92}" srcOrd="0" destOrd="0" presId="urn:microsoft.com/office/officeart/2005/8/layout/vList2"/>
    <dgm:cxn modelId="{E6BF09DB-BD59-4C28-8227-E67F2DD13489}" type="presOf" srcId="{EDEDA25F-69B8-4EAC-8BC1-84B3CF86FCCD}" destId="{77D4F8CF-53BA-47F4-B8FE-28F34A8E8DF4}" srcOrd="0" destOrd="0" presId="urn:microsoft.com/office/officeart/2005/8/layout/vList2"/>
    <dgm:cxn modelId="{BECF068A-47B9-4333-82AE-100D3633756D}" srcId="{8011F757-5595-427C-98EC-C2C7EC939966}" destId="{2D020D6D-8D6C-4544-83F2-08DFB6730415}" srcOrd="2" destOrd="0" parTransId="{706AD299-D6CF-4DEB-821C-1092088B2D6C}" sibTransId="{03ADA63F-38C6-4EE6-A99A-01FDC0ACF5C3}"/>
    <dgm:cxn modelId="{66DA28BD-B85A-4845-B7A2-092FEB088847}" type="presParOf" srcId="{521517BF-8F0D-424F-A9B0-B9AC2F883D92}" destId="{C9C90CA5-6322-4921-988F-CA98C0492DC9}" srcOrd="0" destOrd="0" presId="urn:microsoft.com/office/officeart/2005/8/layout/vList2"/>
    <dgm:cxn modelId="{77B426F3-507F-4C1C-A31D-A843707E4D41}" type="presParOf" srcId="{521517BF-8F0D-424F-A9B0-B9AC2F883D92}" destId="{139F116A-9FD7-48E4-A2D3-D525610C20C7}" srcOrd="1" destOrd="0" presId="urn:microsoft.com/office/officeart/2005/8/layout/vList2"/>
    <dgm:cxn modelId="{88BF95DE-AFE8-4B8E-AC7C-2E38F5E8A5E8}" type="presParOf" srcId="{521517BF-8F0D-424F-A9B0-B9AC2F883D92}" destId="{3C5E0FFA-E8D2-4A7D-81E4-5B7D6640B581}" srcOrd="2" destOrd="0" presId="urn:microsoft.com/office/officeart/2005/8/layout/vList2"/>
    <dgm:cxn modelId="{3BC31870-E3D7-4903-B7C2-DE201CEC5556}" type="presParOf" srcId="{521517BF-8F0D-424F-A9B0-B9AC2F883D92}" destId="{88963737-81C0-4EE0-806E-A8DBF6860D0C}" srcOrd="3" destOrd="0" presId="urn:microsoft.com/office/officeart/2005/8/layout/vList2"/>
    <dgm:cxn modelId="{47793932-54A2-408D-A641-81C3CE4E2842}" type="presParOf" srcId="{521517BF-8F0D-424F-A9B0-B9AC2F883D92}" destId="{29CB20A1-2F25-497C-BFBD-44EEA0DF1F66}" srcOrd="4" destOrd="0" presId="urn:microsoft.com/office/officeart/2005/8/layout/vList2"/>
    <dgm:cxn modelId="{0438DB5F-110A-4A7C-A4FA-9F2743FAD194}" type="presParOf" srcId="{521517BF-8F0D-424F-A9B0-B9AC2F883D92}" destId="{C7F7D15B-2CF0-4846-9B63-85783B9B5304}" srcOrd="5" destOrd="0" presId="urn:microsoft.com/office/officeart/2005/8/layout/vList2"/>
    <dgm:cxn modelId="{BDB4ABD2-49C3-42DC-BA45-84D3075EA0A0}" type="presParOf" srcId="{521517BF-8F0D-424F-A9B0-B9AC2F883D92}" destId="{77D4F8CF-53BA-47F4-B8FE-28F34A8E8DF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D05AE-6407-44EA-9685-676D8814A7B2}">
      <dsp:nvSpPr>
        <dsp:cNvPr id="0" name=""/>
        <dsp:cNvSpPr/>
      </dsp:nvSpPr>
      <dsp:spPr>
        <a:xfrm>
          <a:off x="3385" y="7610"/>
          <a:ext cx="5800012" cy="425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uk-UA" sz="2000" b="1" u="sng" kern="1200" noProof="0" dirty="0" smtClean="0"/>
            <a:t>Положення сегментів по відношенню до хребців : </a:t>
          </a:r>
          <a:endParaRPr lang="uk-UA" sz="2000" b="1" kern="1200" noProof="0" dirty="0"/>
        </a:p>
      </dsp:txBody>
      <dsp:txXfrm>
        <a:off x="15849" y="20074"/>
        <a:ext cx="5775084" cy="400641"/>
      </dsp:txXfrm>
    </dsp:sp>
    <dsp:sp modelId="{2FC5655A-D448-4BC6-AE5A-D24F772D366C}">
      <dsp:nvSpPr>
        <dsp:cNvPr id="0" name=""/>
        <dsp:cNvSpPr/>
      </dsp:nvSpPr>
      <dsp:spPr>
        <a:xfrm>
          <a:off x="583386" y="433179"/>
          <a:ext cx="580001" cy="319176"/>
        </a:xfrm>
        <a:custGeom>
          <a:avLst/>
          <a:gdLst/>
          <a:ahLst/>
          <a:cxnLst/>
          <a:rect l="0" t="0" r="0" b="0"/>
          <a:pathLst>
            <a:path>
              <a:moveTo>
                <a:pt x="0" y="0"/>
              </a:moveTo>
              <a:lnTo>
                <a:pt x="0" y="319176"/>
              </a:lnTo>
              <a:lnTo>
                <a:pt x="580001" y="319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2E25C-A7E5-40BA-9CB8-C8607096CC8E}">
      <dsp:nvSpPr>
        <dsp:cNvPr id="0" name=""/>
        <dsp:cNvSpPr/>
      </dsp:nvSpPr>
      <dsp:spPr>
        <a:xfrm>
          <a:off x="1163388" y="539571"/>
          <a:ext cx="5075207" cy="4255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ru-RU" sz="1600" kern="1200" dirty="0" err="1" smtClean="0"/>
            <a:t>верхні</a:t>
          </a:r>
          <a:r>
            <a:rPr lang="ru-RU" sz="1600" kern="1200" dirty="0" smtClean="0"/>
            <a:t> </a:t>
          </a:r>
          <a:r>
            <a:rPr lang="ru-RU" sz="1600" kern="1200" dirty="0" err="1" smtClean="0"/>
            <a:t>шийні</a:t>
          </a:r>
          <a:r>
            <a:rPr lang="ru-RU" sz="1600" kern="1200" dirty="0" smtClean="0"/>
            <a:t> </a:t>
          </a:r>
          <a:r>
            <a:rPr lang="ru-RU" sz="1600" kern="1200" dirty="0" err="1" smtClean="0"/>
            <a:t>сегменти</a:t>
          </a:r>
          <a:r>
            <a:rPr lang="ru-RU" sz="1600" kern="1200" dirty="0" smtClean="0"/>
            <a:t> </a:t>
          </a:r>
          <a:r>
            <a:rPr lang="ru-RU" sz="1600" b="1" i="1" kern="1200" dirty="0" smtClean="0"/>
            <a:t>(C</a:t>
          </a:r>
          <a:r>
            <a:rPr lang="ru-RU" sz="1600" b="1" i="1" kern="1200" baseline="-25000" dirty="0" smtClean="0"/>
            <a:t>1</a:t>
          </a:r>
          <a:r>
            <a:rPr lang="ru-RU" sz="1600" b="1" i="1" kern="1200" dirty="0" smtClean="0"/>
            <a:t> - C</a:t>
          </a:r>
          <a:r>
            <a:rPr lang="ru-RU" sz="1600" b="1" i="1" kern="1200" baseline="-25000" dirty="0" smtClean="0"/>
            <a:t>4</a:t>
          </a:r>
          <a:r>
            <a:rPr lang="ru-RU" sz="1600" b="1" i="1" kern="1200" dirty="0" smtClean="0"/>
            <a:t>) </a:t>
          </a:r>
          <a:r>
            <a:rPr lang="ru-RU" sz="1600" kern="1200" dirty="0" err="1" smtClean="0"/>
            <a:t>розташовані</a:t>
          </a:r>
          <a:r>
            <a:rPr lang="ru-RU" sz="1600" kern="1200" dirty="0" smtClean="0"/>
            <a:t> на </a:t>
          </a:r>
          <a:r>
            <a:rPr lang="ru-RU" sz="1600" kern="1200" dirty="0" err="1" smtClean="0"/>
            <a:t>рівні</a:t>
          </a:r>
          <a:r>
            <a:rPr lang="ru-RU" sz="1600" kern="1200" dirty="0" smtClean="0"/>
            <a:t> </a:t>
          </a:r>
          <a:r>
            <a:rPr lang="ru-RU" sz="1600" kern="1200" dirty="0" err="1" smtClean="0"/>
            <a:t>відповідних</a:t>
          </a:r>
          <a:r>
            <a:rPr lang="ru-RU" sz="1600" kern="1200" dirty="0" smtClean="0"/>
            <a:t> </a:t>
          </a:r>
          <a:r>
            <a:rPr lang="ru-RU" sz="1600" kern="1200" dirty="0" err="1" smtClean="0"/>
            <a:t>шийних</a:t>
          </a:r>
          <a:r>
            <a:rPr lang="ru-RU" sz="1600" kern="1200" dirty="0" smtClean="0"/>
            <a:t> </a:t>
          </a:r>
          <a:r>
            <a:rPr lang="ru-RU" sz="1600" kern="1200" dirty="0" err="1" smtClean="0"/>
            <a:t>хребців</a:t>
          </a:r>
          <a:r>
            <a:rPr lang="ru-RU" sz="1600" kern="1200" dirty="0" smtClean="0"/>
            <a:t> </a:t>
          </a:r>
          <a:endParaRPr lang="ru-RU" sz="1600" kern="1200" dirty="0"/>
        </a:p>
      </dsp:txBody>
      <dsp:txXfrm>
        <a:off x="1175852" y="552035"/>
        <a:ext cx="5050279" cy="400641"/>
      </dsp:txXfrm>
    </dsp:sp>
    <dsp:sp modelId="{C5F5DEE6-7806-4B66-8F20-C608B4844B7C}">
      <dsp:nvSpPr>
        <dsp:cNvPr id="0" name=""/>
        <dsp:cNvSpPr/>
      </dsp:nvSpPr>
      <dsp:spPr>
        <a:xfrm>
          <a:off x="583386" y="433179"/>
          <a:ext cx="580001" cy="901248"/>
        </a:xfrm>
        <a:custGeom>
          <a:avLst/>
          <a:gdLst/>
          <a:ahLst/>
          <a:cxnLst/>
          <a:rect l="0" t="0" r="0" b="0"/>
          <a:pathLst>
            <a:path>
              <a:moveTo>
                <a:pt x="0" y="0"/>
              </a:moveTo>
              <a:lnTo>
                <a:pt x="0" y="901248"/>
              </a:lnTo>
              <a:lnTo>
                <a:pt x="580001" y="901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5F0A2-5CDB-4E6D-AAA6-BC24262CF669}">
      <dsp:nvSpPr>
        <dsp:cNvPr id="0" name=""/>
        <dsp:cNvSpPr/>
      </dsp:nvSpPr>
      <dsp:spPr>
        <a:xfrm>
          <a:off x="1163388" y="1071532"/>
          <a:ext cx="5319075" cy="5257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ru-RU" sz="1600" kern="1200" dirty="0" err="1" smtClean="0"/>
            <a:t>нижні</a:t>
          </a:r>
          <a:r>
            <a:rPr lang="ru-RU" sz="1600" kern="1200" dirty="0" smtClean="0"/>
            <a:t> </a:t>
          </a:r>
          <a:r>
            <a:rPr lang="ru-RU" sz="1600" kern="1200" dirty="0" err="1" smtClean="0"/>
            <a:t>шийні</a:t>
          </a:r>
          <a:r>
            <a:rPr lang="ru-RU" sz="1600" kern="1200" dirty="0" smtClean="0"/>
            <a:t> </a:t>
          </a:r>
          <a:r>
            <a:rPr lang="ru-RU" sz="1600" b="1" i="1" kern="1200" dirty="0" smtClean="0"/>
            <a:t>(C</a:t>
          </a:r>
          <a:r>
            <a:rPr lang="ru-RU" sz="1600" b="1" i="1" kern="1200" baseline="-25000" dirty="0" smtClean="0"/>
            <a:t>4</a:t>
          </a:r>
          <a:r>
            <a:rPr lang="ru-RU" sz="1600" b="1" i="1" kern="1200" dirty="0" smtClean="0"/>
            <a:t> - C</a:t>
          </a:r>
          <a:r>
            <a:rPr lang="ru-RU" sz="1600" b="1" i="1" kern="1200" baseline="-25000" dirty="0" smtClean="0"/>
            <a:t>8</a:t>
          </a:r>
          <a:r>
            <a:rPr lang="ru-RU" sz="1600" b="1" i="1" kern="1200" dirty="0" smtClean="0"/>
            <a:t>) </a:t>
          </a:r>
          <a:r>
            <a:rPr lang="ru-RU" sz="1600" kern="1200" dirty="0" smtClean="0"/>
            <a:t>та </a:t>
          </a:r>
          <a:r>
            <a:rPr lang="ru-RU" sz="1600" kern="1200" dirty="0" err="1" smtClean="0"/>
            <a:t>верхні</a:t>
          </a:r>
          <a:r>
            <a:rPr lang="ru-RU" sz="1600" kern="1200" dirty="0" smtClean="0"/>
            <a:t> </a:t>
          </a:r>
          <a:r>
            <a:rPr lang="ru-RU" sz="1600" kern="1200" dirty="0" err="1" smtClean="0"/>
            <a:t>грудні</a:t>
          </a:r>
          <a:r>
            <a:rPr lang="ru-RU" sz="1600" kern="1200" dirty="0" smtClean="0"/>
            <a:t> </a:t>
          </a:r>
          <a:r>
            <a:rPr lang="ru-RU" sz="1600" kern="1200" dirty="0" err="1" smtClean="0"/>
            <a:t>сегменти</a:t>
          </a:r>
          <a:r>
            <a:rPr lang="ru-RU" sz="1600" kern="1200" dirty="0" smtClean="0"/>
            <a:t> </a:t>
          </a:r>
          <a:r>
            <a:rPr lang="ru-RU" sz="1600" b="1" i="1" kern="1200" dirty="0" smtClean="0"/>
            <a:t>(Th</a:t>
          </a:r>
          <a:r>
            <a:rPr lang="ru-RU" sz="1600" b="1" i="1" kern="1200" baseline="-25000" dirty="0" smtClean="0"/>
            <a:t>1</a:t>
          </a:r>
          <a:r>
            <a:rPr lang="ru-RU" sz="1600" b="1" i="1" kern="1200" dirty="0" smtClean="0"/>
            <a:t> - Th</a:t>
          </a:r>
          <a:r>
            <a:rPr lang="ru-RU" sz="1600" b="1" i="1" kern="1200" baseline="-25000" dirty="0" smtClean="0"/>
            <a:t>4</a:t>
          </a:r>
          <a:r>
            <a:rPr lang="ru-RU" sz="1600" b="1" i="1" kern="1200" dirty="0" smtClean="0"/>
            <a:t>) </a:t>
          </a:r>
          <a:r>
            <a:rPr lang="ru-RU" sz="1600" kern="1200" dirty="0" smtClean="0"/>
            <a:t>лежать на один </a:t>
          </a:r>
          <a:r>
            <a:rPr lang="ru-RU" sz="1600" kern="1200" dirty="0" err="1" smtClean="0"/>
            <a:t>хребець</a:t>
          </a:r>
          <a:r>
            <a:rPr lang="ru-RU" sz="1600" kern="1200" dirty="0" smtClean="0"/>
            <a:t> </a:t>
          </a:r>
          <a:r>
            <a:rPr lang="ru-RU" sz="1600" kern="1200" dirty="0" err="1" smtClean="0"/>
            <a:t>вище</a:t>
          </a:r>
          <a:r>
            <a:rPr lang="ru-RU" sz="1600" kern="1200" dirty="0" smtClean="0"/>
            <a:t>, </a:t>
          </a:r>
          <a:r>
            <a:rPr lang="ru-RU" sz="1600" kern="1200" dirty="0" err="1" smtClean="0"/>
            <a:t>ніж</a:t>
          </a:r>
          <a:r>
            <a:rPr lang="ru-RU" sz="1600" kern="1200" dirty="0" smtClean="0"/>
            <a:t> </a:t>
          </a:r>
          <a:r>
            <a:rPr lang="ru-RU" sz="1600" kern="1200" dirty="0" err="1" smtClean="0"/>
            <a:t>тіла</a:t>
          </a:r>
          <a:r>
            <a:rPr lang="ru-RU" sz="1600" kern="1200" dirty="0" smtClean="0"/>
            <a:t> </a:t>
          </a:r>
          <a:r>
            <a:rPr lang="ru-RU" sz="1600" kern="1200" dirty="0" err="1" smtClean="0"/>
            <a:t>відповідних</a:t>
          </a:r>
          <a:r>
            <a:rPr lang="ru-RU" sz="1600" kern="1200" dirty="0" smtClean="0"/>
            <a:t> </a:t>
          </a:r>
          <a:r>
            <a:rPr lang="ru-RU" sz="1600" kern="1200" dirty="0" err="1" smtClean="0"/>
            <a:t>хребців</a:t>
          </a:r>
          <a:r>
            <a:rPr lang="ru-RU" sz="1600" kern="1200" dirty="0" smtClean="0"/>
            <a:t> </a:t>
          </a:r>
          <a:endParaRPr lang="ru-RU" sz="1600" kern="1200" dirty="0"/>
        </a:p>
      </dsp:txBody>
      <dsp:txXfrm>
        <a:off x="1178788" y="1086932"/>
        <a:ext cx="5288275" cy="494990"/>
      </dsp:txXfrm>
    </dsp:sp>
    <dsp:sp modelId="{40F5164E-A5F2-4AFD-8A56-B47297B5BEC3}">
      <dsp:nvSpPr>
        <dsp:cNvPr id="0" name=""/>
        <dsp:cNvSpPr/>
      </dsp:nvSpPr>
      <dsp:spPr>
        <a:xfrm>
          <a:off x="583386" y="433179"/>
          <a:ext cx="580001" cy="1566432"/>
        </a:xfrm>
        <a:custGeom>
          <a:avLst/>
          <a:gdLst/>
          <a:ahLst/>
          <a:cxnLst/>
          <a:rect l="0" t="0" r="0" b="0"/>
          <a:pathLst>
            <a:path>
              <a:moveTo>
                <a:pt x="0" y="0"/>
              </a:moveTo>
              <a:lnTo>
                <a:pt x="0" y="1566432"/>
              </a:lnTo>
              <a:lnTo>
                <a:pt x="580001" y="1566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094ED5-C3F1-4161-A66A-C4263779A4D2}">
      <dsp:nvSpPr>
        <dsp:cNvPr id="0" name=""/>
        <dsp:cNvSpPr/>
      </dsp:nvSpPr>
      <dsp:spPr>
        <a:xfrm>
          <a:off x="1163388" y="1703715"/>
          <a:ext cx="5709482" cy="5917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ru-RU" sz="1600" kern="1200" dirty="0" smtClean="0"/>
            <a:t>в </a:t>
          </a:r>
          <a:r>
            <a:rPr lang="ru-RU" sz="1600" kern="1200" dirty="0" err="1" smtClean="0"/>
            <a:t>середньому</a:t>
          </a:r>
          <a:r>
            <a:rPr lang="ru-RU" sz="1600" kern="1200" dirty="0" smtClean="0"/>
            <a:t> грудному </a:t>
          </a:r>
          <a:r>
            <a:rPr lang="ru-RU" sz="1600" kern="1200" dirty="0" err="1" smtClean="0"/>
            <a:t>відділі</a:t>
          </a:r>
          <a:r>
            <a:rPr lang="ru-RU" sz="1600" kern="1200" dirty="0" smtClean="0"/>
            <a:t> </a:t>
          </a:r>
          <a:r>
            <a:rPr lang="ru-RU" sz="1600" b="1" i="1" kern="1200" dirty="0" smtClean="0"/>
            <a:t>(Th</a:t>
          </a:r>
          <a:r>
            <a:rPr lang="ru-RU" sz="1600" b="1" i="1" kern="1200" baseline="-25000" dirty="0" smtClean="0"/>
            <a:t>5</a:t>
          </a:r>
          <a:r>
            <a:rPr lang="ru-RU" sz="1600" b="1" i="1" kern="1200" dirty="0" smtClean="0"/>
            <a:t> - Th</a:t>
          </a:r>
          <a:r>
            <a:rPr lang="ru-RU" sz="1600" b="1" i="1" kern="1200" baseline="-25000" dirty="0" smtClean="0"/>
            <a:t>8</a:t>
          </a:r>
          <a:r>
            <a:rPr lang="ru-RU" sz="1600" b="1" i="1" kern="1200" dirty="0" smtClean="0"/>
            <a:t>) </a:t>
          </a:r>
          <a:r>
            <a:rPr lang="ru-RU" sz="1600" kern="1200" dirty="0" err="1" smtClean="0"/>
            <a:t>різниця</a:t>
          </a:r>
          <a:r>
            <a:rPr lang="ru-RU" sz="1600" kern="1200" dirty="0" smtClean="0"/>
            <a:t> </a:t>
          </a:r>
          <a:r>
            <a:rPr lang="ru-RU" sz="1600" kern="1200" dirty="0" err="1" smtClean="0"/>
            <a:t>між</a:t>
          </a:r>
          <a:r>
            <a:rPr lang="ru-RU" sz="1600" kern="1200" dirty="0" smtClean="0"/>
            <a:t> сегментом і </a:t>
          </a:r>
          <a:r>
            <a:rPr lang="ru-RU" sz="1600" kern="1200" dirty="0" err="1" smtClean="0"/>
            <a:t>тілом</a:t>
          </a:r>
          <a:r>
            <a:rPr lang="ru-RU" sz="1600" kern="1200" dirty="0" smtClean="0"/>
            <a:t> </a:t>
          </a:r>
          <a:r>
            <a:rPr lang="ru-RU" sz="1600" kern="1200" dirty="0" err="1" smtClean="0"/>
            <a:t>відповідного</a:t>
          </a:r>
          <a:r>
            <a:rPr lang="ru-RU" sz="1600" kern="1200" dirty="0" smtClean="0"/>
            <a:t> </a:t>
          </a:r>
          <a:r>
            <a:rPr lang="ru-RU" sz="1600" kern="1200" dirty="0" err="1" smtClean="0"/>
            <a:t>хребця</a:t>
          </a:r>
          <a:r>
            <a:rPr lang="ru-RU" sz="1600" kern="1200" dirty="0" smtClean="0"/>
            <a:t> </a:t>
          </a:r>
          <a:r>
            <a:rPr lang="ru-RU" sz="1600" kern="1200" dirty="0" err="1" smtClean="0"/>
            <a:t>збільшується</a:t>
          </a:r>
          <a:r>
            <a:rPr lang="ru-RU" sz="1600" kern="1200" dirty="0" smtClean="0"/>
            <a:t> на два </a:t>
          </a:r>
          <a:r>
            <a:rPr lang="ru-RU" sz="1600" kern="1200" dirty="0" err="1" smtClean="0"/>
            <a:t>хребця</a:t>
          </a:r>
          <a:r>
            <a:rPr lang="ru-RU" sz="1600" kern="1200" dirty="0" smtClean="0"/>
            <a:t> </a:t>
          </a:r>
          <a:endParaRPr lang="ru-RU" sz="1600" kern="1200" dirty="0"/>
        </a:p>
      </dsp:txBody>
      <dsp:txXfrm>
        <a:off x="1180721" y="1721048"/>
        <a:ext cx="5674816" cy="557126"/>
      </dsp:txXfrm>
    </dsp:sp>
    <dsp:sp modelId="{17E937D5-CFC6-4BE3-AE51-3ECAAD7DCD56}">
      <dsp:nvSpPr>
        <dsp:cNvPr id="0" name=""/>
        <dsp:cNvSpPr/>
      </dsp:nvSpPr>
      <dsp:spPr>
        <a:xfrm>
          <a:off x="583386" y="433179"/>
          <a:ext cx="580001" cy="2247504"/>
        </a:xfrm>
        <a:custGeom>
          <a:avLst/>
          <a:gdLst/>
          <a:ahLst/>
          <a:cxnLst/>
          <a:rect l="0" t="0" r="0" b="0"/>
          <a:pathLst>
            <a:path>
              <a:moveTo>
                <a:pt x="0" y="0"/>
              </a:moveTo>
              <a:lnTo>
                <a:pt x="0" y="2247504"/>
              </a:lnTo>
              <a:lnTo>
                <a:pt x="580001" y="22475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5608E4-18D1-4C56-8D2E-E9F0740AABD1}">
      <dsp:nvSpPr>
        <dsp:cNvPr id="0" name=""/>
        <dsp:cNvSpPr/>
      </dsp:nvSpPr>
      <dsp:spPr>
        <a:xfrm>
          <a:off x="1163388" y="2401900"/>
          <a:ext cx="5526501" cy="5575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ru-RU" sz="1600" kern="1200" dirty="0" smtClean="0"/>
            <a:t>в </a:t>
          </a:r>
          <a:r>
            <a:rPr lang="ru-RU" sz="1600" kern="1200" dirty="0" err="1" smtClean="0"/>
            <a:t>нижньому</a:t>
          </a:r>
          <a:r>
            <a:rPr lang="ru-RU" sz="1600" kern="1200" dirty="0" smtClean="0"/>
            <a:t> грудному </a:t>
          </a:r>
          <a:r>
            <a:rPr lang="ru-RU" sz="1600" b="1" i="1" kern="1200" dirty="0" smtClean="0"/>
            <a:t>(Th</a:t>
          </a:r>
          <a:r>
            <a:rPr lang="ru-RU" sz="1600" b="1" i="1" kern="1200" baseline="-25000" dirty="0" smtClean="0"/>
            <a:t>9</a:t>
          </a:r>
          <a:r>
            <a:rPr lang="ru-RU" sz="1600" b="1" i="1" kern="1200" dirty="0" smtClean="0"/>
            <a:t> - Th</a:t>
          </a:r>
          <a:r>
            <a:rPr lang="ru-RU" sz="1600" b="1" i="1" kern="1200" baseline="-25000" dirty="0" smtClean="0"/>
            <a:t>12</a:t>
          </a:r>
          <a:r>
            <a:rPr lang="ru-RU" sz="1600" b="1" i="1" kern="1200" dirty="0" smtClean="0"/>
            <a:t>) </a:t>
          </a:r>
          <a:r>
            <a:rPr lang="ru-RU" sz="1600" kern="1200" dirty="0" smtClean="0"/>
            <a:t> - </a:t>
          </a:r>
          <a:r>
            <a:rPr lang="ru-RU" sz="1600" kern="1200" dirty="0" err="1" smtClean="0"/>
            <a:t>різниця</a:t>
          </a:r>
          <a:r>
            <a:rPr lang="ru-RU" sz="1600" kern="1200" dirty="0" smtClean="0"/>
            <a:t> </a:t>
          </a:r>
          <a:r>
            <a:rPr lang="ru-RU" sz="1600" kern="1200" dirty="0" err="1" smtClean="0"/>
            <a:t>між</a:t>
          </a:r>
          <a:r>
            <a:rPr lang="ru-RU" sz="1600" kern="1200" dirty="0" smtClean="0"/>
            <a:t> </a:t>
          </a:r>
          <a:r>
            <a:rPr lang="ru-RU" sz="1600" kern="1200" dirty="0" err="1" smtClean="0"/>
            <a:t>відповідним</a:t>
          </a:r>
          <a:r>
            <a:rPr lang="ru-RU" sz="1600" kern="1200" dirty="0" smtClean="0"/>
            <a:t> сегментом і </a:t>
          </a:r>
          <a:r>
            <a:rPr lang="ru-RU" sz="1600" kern="1200" dirty="0" err="1" smtClean="0"/>
            <a:t>тілом</a:t>
          </a:r>
          <a:r>
            <a:rPr lang="ru-RU" sz="1600" kern="1200" dirty="0" smtClean="0"/>
            <a:t> </a:t>
          </a:r>
          <a:r>
            <a:rPr lang="ru-RU" sz="1600" kern="1200" dirty="0" err="1" smtClean="0"/>
            <a:t>хребця</a:t>
          </a:r>
          <a:r>
            <a:rPr lang="ru-RU" sz="1600" kern="1200" dirty="0" smtClean="0"/>
            <a:t> </a:t>
          </a:r>
          <a:r>
            <a:rPr lang="ru-RU" sz="1600" kern="1200" dirty="0" err="1" smtClean="0"/>
            <a:t>збільшується</a:t>
          </a:r>
          <a:r>
            <a:rPr lang="ru-RU" sz="1600" kern="1200" dirty="0" smtClean="0"/>
            <a:t> на три </a:t>
          </a:r>
          <a:r>
            <a:rPr lang="ru-RU" sz="1600" kern="1200" dirty="0" err="1" smtClean="0"/>
            <a:t>хребця</a:t>
          </a:r>
          <a:r>
            <a:rPr lang="ru-RU" sz="1600" kern="1200" dirty="0" smtClean="0"/>
            <a:t> </a:t>
          </a:r>
          <a:endParaRPr lang="ru-RU" sz="1600" kern="1200" dirty="0"/>
        </a:p>
      </dsp:txBody>
      <dsp:txXfrm>
        <a:off x="1179719" y="2418231"/>
        <a:ext cx="5493839" cy="524905"/>
      </dsp:txXfrm>
    </dsp:sp>
    <dsp:sp modelId="{67C543D1-D267-47B7-8D44-AA9670C6CE41}">
      <dsp:nvSpPr>
        <dsp:cNvPr id="0" name=""/>
        <dsp:cNvSpPr/>
      </dsp:nvSpPr>
      <dsp:spPr>
        <a:xfrm>
          <a:off x="583386" y="433179"/>
          <a:ext cx="580001" cy="2799904"/>
        </a:xfrm>
        <a:custGeom>
          <a:avLst/>
          <a:gdLst/>
          <a:ahLst/>
          <a:cxnLst/>
          <a:rect l="0" t="0" r="0" b="0"/>
          <a:pathLst>
            <a:path>
              <a:moveTo>
                <a:pt x="0" y="0"/>
              </a:moveTo>
              <a:lnTo>
                <a:pt x="0" y="2799904"/>
              </a:lnTo>
              <a:lnTo>
                <a:pt x="580001" y="27999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D2817A-97AA-4C5A-BE64-8BF5B3DCC6F9}">
      <dsp:nvSpPr>
        <dsp:cNvPr id="0" name=""/>
        <dsp:cNvSpPr/>
      </dsp:nvSpPr>
      <dsp:spPr>
        <a:xfrm>
          <a:off x="1163388" y="3065860"/>
          <a:ext cx="5521033" cy="33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ru-RU" sz="1600" kern="1200" dirty="0" err="1" smtClean="0"/>
            <a:t>поперекові</a:t>
          </a:r>
          <a:r>
            <a:rPr lang="ru-RU" sz="1600" kern="1200" dirty="0" smtClean="0"/>
            <a:t> </a:t>
          </a:r>
          <a:r>
            <a:rPr lang="ru-RU" sz="1600" kern="1200" dirty="0" err="1" smtClean="0"/>
            <a:t>сегменти</a:t>
          </a:r>
          <a:r>
            <a:rPr lang="ru-RU" sz="1600" kern="1200" dirty="0" smtClean="0"/>
            <a:t> лежать на </a:t>
          </a:r>
          <a:r>
            <a:rPr lang="ru-RU" sz="1600" kern="1200" dirty="0" err="1" smtClean="0"/>
            <a:t>рівні</a:t>
          </a:r>
          <a:r>
            <a:rPr lang="ru-RU" sz="1600" kern="1200" dirty="0" smtClean="0"/>
            <a:t> </a:t>
          </a:r>
          <a:r>
            <a:rPr lang="ru-RU" sz="1600" kern="1200" dirty="0" err="1" smtClean="0"/>
            <a:t>тіл</a:t>
          </a:r>
          <a:r>
            <a:rPr lang="ru-RU" sz="1600" kern="1200" dirty="0" smtClean="0"/>
            <a:t> </a:t>
          </a:r>
          <a:r>
            <a:rPr lang="en-US" sz="1600" kern="1200" dirty="0" smtClean="0"/>
            <a:t>X, XI </a:t>
          </a:r>
          <a:r>
            <a:rPr lang="ru-RU" sz="1600" kern="1200" dirty="0" err="1" smtClean="0"/>
            <a:t>грудних</a:t>
          </a:r>
          <a:r>
            <a:rPr lang="ru-RU" sz="1600" kern="1200" dirty="0" smtClean="0"/>
            <a:t> </a:t>
          </a:r>
          <a:r>
            <a:rPr lang="ru-RU" sz="1600" kern="1200" dirty="0" err="1" smtClean="0"/>
            <a:t>хребців</a:t>
          </a:r>
          <a:r>
            <a:rPr lang="ru-RU" sz="1600" kern="1200" dirty="0" smtClean="0"/>
            <a:t> </a:t>
          </a:r>
          <a:endParaRPr lang="ru-RU" sz="1600" kern="1200" dirty="0"/>
        </a:p>
      </dsp:txBody>
      <dsp:txXfrm>
        <a:off x="1173184" y="3075656"/>
        <a:ext cx="5501441" cy="314854"/>
      </dsp:txXfrm>
    </dsp:sp>
    <dsp:sp modelId="{7D4B9468-846D-4168-B25F-3EA0943C7044}">
      <dsp:nvSpPr>
        <dsp:cNvPr id="0" name=""/>
        <dsp:cNvSpPr/>
      </dsp:nvSpPr>
      <dsp:spPr>
        <a:xfrm>
          <a:off x="583386" y="433179"/>
          <a:ext cx="580001" cy="3286303"/>
        </a:xfrm>
        <a:custGeom>
          <a:avLst/>
          <a:gdLst/>
          <a:ahLst/>
          <a:cxnLst/>
          <a:rect l="0" t="0" r="0" b="0"/>
          <a:pathLst>
            <a:path>
              <a:moveTo>
                <a:pt x="0" y="0"/>
              </a:moveTo>
              <a:lnTo>
                <a:pt x="0" y="3286303"/>
              </a:lnTo>
              <a:lnTo>
                <a:pt x="580001" y="32863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79CF71-E175-4D8D-A1D8-67B694D0F97D}">
      <dsp:nvSpPr>
        <dsp:cNvPr id="0" name=""/>
        <dsp:cNvSpPr/>
      </dsp:nvSpPr>
      <dsp:spPr>
        <a:xfrm>
          <a:off x="1163388" y="3506698"/>
          <a:ext cx="5208611" cy="4255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ru-RU" sz="1600" kern="1200" dirty="0" err="1" smtClean="0"/>
            <a:t>крижові</a:t>
          </a:r>
          <a:r>
            <a:rPr lang="ru-RU" sz="1600" kern="1200" dirty="0" smtClean="0"/>
            <a:t> та </a:t>
          </a:r>
          <a:r>
            <a:rPr lang="ru-RU" sz="1600" kern="1200" dirty="0" err="1" smtClean="0"/>
            <a:t>куприкові</a:t>
          </a:r>
          <a:r>
            <a:rPr lang="ru-RU" sz="1600" kern="1200" dirty="0" smtClean="0"/>
            <a:t> </a:t>
          </a:r>
          <a:r>
            <a:rPr lang="ru-RU" sz="1600" kern="1200" dirty="0" err="1" smtClean="0"/>
            <a:t>сегменти</a:t>
          </a:r>
          <a:r>
            <a:rPr lang="ru-RU" sz="1600" kern="1200" dirty="0" smtClean="0"/>
            <a:t> - на </a:t>
          </a:r>
          <a:r>
            <a:rPr lang="ru-RU" sz="1600" kern="1200" dirty="0" err="1" smtClean="0"/>
            <a:t>рівні</a:t>
          </a:r>
          <a:r>
            <a:rPr lang="ru-RU" sz="1600" kern="1200" dirty="0" smtClean="0"/>
            <a:t> </a:t>
          </a:r>
          <a:r>
            <a:rPr lang="en-US" sz="1600" kern="1200" dirty="0" smtClean="0"/>
            <a:t>XII </a:t>
          </a:r>
          <a:r>
            <a:rPr lang="ru-RU" sz="1600" kern="1200" dirty="0" smtClean="0"/>
            <a:t>грудного і </a:t>
          </a:r>
          <a:r>
            <a:rPr lang="en-US" sz="1600" kern="1200" dirty="0" smtClean="0"/>
            <a:t>I </a:t>
          </a:r>
          <a:r>
            <a:rPr lang="ru-RU" sz="1600" kern="1200" dirty="0" err="1" smtClean="0"/>
            <a:t>поперекового</a:t>
          </a:r>
          <a:r>
            <a:rPr lang="ru-RU" sz="1600" kern="1200" dirty="0" smtClean="0"/>
            <a:t>  </a:t>
          </a:r>
          <a:r>
            <a:rPr lang="ru-RU" sz="1600" kern="1200" dirty="0" err="1" smtClean="0"/>
            <a:t>хребців</a:t>
          </a:r>
          <a:endParaRPr lang="ru-RU" sz="1600" kern="1200" dirty="0"/>
        </a:p>
      </dsp:txBody>
      <dsp:txXfrm>
        <a:off x="1175852" y="3519162"/>
        <a:ext cx="5183683" cy="400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0CA5-6322-4921-988F-CA98C0492DC9}">
      <dsp:nvSpPr>
        <dsp:cNvPr id="0" name=""/>
        <dsp:cNvSpPr/>
      </dsp:nvSpPr>
      <dsp:spPr>
        <a:xfrm>
          <a:off x="0" y="3121"/>
          <a:ext cx="5162030" cy="65090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kern="1200" dirty="0" err="1" smtClean="0"/>
            <a:t>Сіра</a:t>
          </a:r>
          <a:r>
            <a:rPr lang="ru-RU" sz="1800" b="1" kern="1200" dirty="0" smtClean="0"/>
            <a:t> </a:t>
          </a:r>
          <a:r>
            <a:rPr lang="ru-RU" sz="1800" b="1" kern="1200" dirty="0" err="1" smtClean="0"/>
            <a:t>речовина</a:t>
          </a:r>
          <a:r>
            <a:rPr lang="ru-RU" sz="1800" b="1" kern="1200" dirty="0" smtClean="0"/>
            <a:t> </a:t>
          </a:r>
          <a:r>
            <a:rPr lang="ru-RU" sz="1800" b="1" kern="1200" dirty="0" err="1" smtClean="0"/>
            <a:t>утворена</a:t>
          </a:r>
          <a:r>
            <a:rPr lang="ru-RU" sz="1800" b="1" kern="1200" dirty="0" smtClean="0"/>
            <a:t> </a:t>
          </a:r>
          <a:r>
            <a:rPr lang="ru-RU" sz="1800" b="1" kern="1200" dirty="0" err="1" smtClean="0"/>
            <a:t>тілами</a:t>
          </a:r>
          <a:r>
            <a:rPr lang="ru-RU" sz="1800" b="1" kern="1200" dirty="0" smtClean="0"/>
            <a:t> </a:t>
          </a:r>
          <a:r>
            <a:rPr lang="ru-RU" sz="1800" b="1" kern="1200" dirty="0" err="1" smtClean="0"/>
            <a:t>нейронів</a:t>
          </a:r>
          <a:r>
            <a:rPr lang="ru-RU" sz="1800" b="1" kern="1200" dirty="0" smtClean="0"/>
            <a:t>. </a:t>
          </a:r>
          <a:endParaRPr lang="ru-RU" sz="1800" b="1" kern="1200" dirty="0"/>
        </a:p>
      </dsp:txBody>
      <dsp:txXfrm>
        <a:off x="31775" y="34896"/>
        <a:ext cx="5098480" cy="587357"/>
      </dsp:txXfrm>
    </dsp:sp>
    <dsp:sp modelId="{3C5E0FFA-E8D2-4A7D-81E4-5B7D6640B581}">
      <dsp:nvSpPr>
        <dsp:cNvPr id="0" name=""/>
        <dsp:cNvSpPr/>
      </dsp:nvSpPr>
      <dsp:spPr>
        <a:xfrm>
          <a:off x="0" y="659577"/>
          <a:ext cx="5162030" cy="848354"/>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kern="1200" dirty="0" err="1" smtClean="0"/>
            <a:t>Біла</a:t>
          </a:r>
          <a:r>
            <a:rPr lang="ru-RU" sz="1800" b="1" kern="1200" dirty="0" smtClean="0"/>
            <a:t> </a:t>
          </a:r>
          <a:r>
            <a:rPr lang="ru-RU" sz="1800" b="1" kern="1200" dirty="0" err="1" smtClean="0"/>
            <a:t>речовина</a:t>
          </a:r>
          <a:r>
            <a:rPr lang="ru-RU" sz="1800" b="1" kern="1200" dirty="0" smtClean="0"/>
            <a:t> сформована </a:t>
          </a:r>
          <a:r>
            <a:rPr lang="ru-RU" sz="1800" b="1" kern="1200" dirty="0" err="1" smtClean="0"/>
            <a:t>відростками</a:t>
          </a:r>
          <a:r>
            <a:rPr lang="ru-RU" sz="1800" b="1" kern="1200" dirty="0" smtClean="0"/>
            <a:t> </a:t>
          </a:r>
          <a:r>
            <a:rPr lang="ru-RU" sz="1800" b="1" kern="1200" dirty="0" err="1" smtClean="0"/>
            <a:t>нейронів</a:t>
          </a:r>
          <a:r>
            <a:rPr lang="ru-RU" sz="1800" b="1" kern="1200" dirty="0" smtClean="0"/>
            <a:t>, </a:t>
          </a:r>
          <a:r>
            <a:rPr lang="ru-RU" sz="1800" b="1" kern="1200" dirty="0" err="1" smtClean="0"/>
            <a:t>більшість</a:t>
          </a:r>
          <a:r>
            <a:rPr lang="ru-RU" sz="1800" b="1" kern="1200" dirty="0" smtClean="0"/>
            <a:t> </a:t>
          </a:r>
          <a:r>
            <a:rPr lang="ru-RU" sz="1800" b="1" kern="1200" dirty="0" err="1" smtClean="0"/>
            <a:t>яких</a:t>
          </a:r>
          <a:r>
            <a:rPr lang="ru-RU" sz="1800" b="1" kern="1200" dirty="0" smtClean="0"/>
            <a:t> </a:t>
          </a:r>
          <a:r>
            <a:rPr lang="ru-RU" sz="1800" b="1" kern="1200" dirty="0" err="1" smtClean="0"/>
            <a:t>мають</a:t>
          </a:r>
          <a:r>
            <a:rPr lang="ru-RU" sz="1800" b="1" kern="1200" dirty="0" smtClean="0"/>
            <a:t> </a:t>
          </a:r>
          <a:r>
            <a:rPr lang="ru-RU" sz="1800" b="1" kern="1200" dirty="0" err="1" smtClean="0"/>
            <a:t>мієлінову</a:t>
          </a:r>
          <a:r>
            <a:rPr lang="ru-RU" sz="1800" b="1" kern="1200" dirty="0" smtClean="0"/>
            <a:t> </a:t>
          </a:r>
          <a:r>
            <a:rPr lang="ru-RU" sz="1800" b="1" kern="1200" dirty="0" err="1" smtClean="0"/>
            <a:t>оболонку</a:t>
          </a:r>
          <a:r>
            <a:rPr lang="ru-RU" sz="1800" b="1" kern="1200" dirty="0" smtClean="0"/>
            <a:t>.</a:t>
          </a:r>
          <a:endParaRPr lang="ru-RU" sz="1800" b="1" kern="1200" dirty="0"/>
        </a:p>
      </dsp:txBody>
      <dsp:txXfrm>
        <a:off x="41413" y="700990"/>
        <a:ext cx="5079204" cy="765528"/>
      </dsp:txXfrm>
    </dsp:sp>
    <dsp:sp modelId="{29CB20A1-2F25-497C-BFBD-44EEA0DF1F66}">
      <dsp:nvSpPr>
        <dsp:cNvPr id="0" name=""/>
        <dsp:cNvSpPr/>
      </dsp:nvSpPr>
      <dsp:spPr>
        <a:xfrm>
          <a:off x="0" y="1513480"/>
          <a:ext cx="5162030" cy="819118"/>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kern="1200" dirty="0" smtClean="0"/>
            <a:t>На поперечному </a:t>
          </a:r>
          <a:r>
            <a:rPr lang="ru-RU" sz="1800" b="1" kern="1200" dirty="0" err="1" smtClean="0"/>
            <a:t>зрізі</a:t>
          </a:r>
          <a:r>
            <a:rPr lang="ru-RU" sz="1800" b="1" kern="1200" dirty="0" smtClean="0"/>
            <a:t> </a:t>
          </a:r>
          <a:r>
            <a:rPr lang="ru-RU" sz="1800" b="1" kern="1200" dirty="0" err="1" smtClean="0"/>
            <a:t>сіра</a:t>
          </a:r>
          <a:r>
            <a:rPr lang="ru-RU" sz="1800" b="1" kern="1200" dirty="0" smtClean="0"/>
            <a:t> </a:t>
          </a:r>
          <a:r>
            <a:rPr lang="ru-RU" sz="1800" b="1" kern="1200" dirty="0" err="1" smtClean="0"/>
            <a:t>речовина</a:t>
          </a:r>
          <a:r>
            <a:rPr lang="ru-RU" sz="1800" b="1" kern="1200" dirty="0" smtClean="0"/>
            <a:t> спинного </a:t>
          </a:r>
          <a:r>
            <a:rPr lang="ru-RU" sz="1800" b="1" kern="1200" dirty="0" err="1" smtClean="0"/>
            <a:t>мозку</a:t>
          </a:r>
          <a:r>
            <a:rPr lang="ru-RU" sz="1800" b="1" kern="1200" dirty="0" smtClean="0"/>
            <a:t> </a:t>
          </a:r>
          <a:r>
            <a:rPr lang="ru-RU" sz="1800" b="1" kern="1200" dirty="0" err="1" smtClean="0"/>
            <a:t>виглядає</a:t>
          </a:r>
          <a:r>
            <a:rPr lang="ru-RU" sz="1800" b="1" kern="1200" dirty="0" smtClean="0"/>
            <a:t> як буква Н </a:t>
          </a:r>
          <a:r>
            <a:rPr lang="ru-RU" sz="1800" b="1" kern="1200" dirty="0" err="1" smtClean="0"/>
            <a:t>або</a:t>
          </a:r>
          <a:r>
            <a:rPr lang="ru-RU" sz="1800" b="1" kern="1200" dirty="0" smtClean="0"/>
            <a:t> </a:t>
          </a:r>
          <a:r>
            <a:rPr lang="ru-RU" sz="1800" b="1" kern="1200" dirty="0" err="1" smtClean="0"/>
            <a:t>фігуру</a:t>
          </a:r>
          <a:r>
            <a:rPr lang="ru-RU" sz="1800" b="1" kern="1200" dirty="0" smtClean="0"/>
            <a:t> </a:t>
          </a:r>
          <a:r>
            <a:rPr lang="ru-RU" sz="1800" b="1" kern="1200" dirty="0" err="1" smtClean="0"/>
            <a:t>метелика</a:t>
          </a:r>
          <a:r>
            <a:rPr lang="ru-RU" sz="1800" b="1" kern="1200" dirty="0" smtClean="0"/>
            <a:t>.</a:t>
          </a:r>
          <a:endParaRPr lang="ru-RU" sz="1800" b="1" kern="1200" dirty="0"/>
        </a:p>
      </dsp:txBody>
      <dsp:txXfrm>
        <a:off x="39986" y="1553466"/>
        <a:ext cx="5082058" cy="739146"/>
      </dsp:txXfrm>
    </dsp:sp>
    <dsp:sp modelId="{77D4F8CF-53BA-47F4-B8FE-28F34A8E8DF4}">
      <dsp:nvSpPr>
        <dsp:cNvPr id="0" name=""/>
        <dsp:cNvSpPr/>
      </dsp:nvSpPr>
      <dsp:spPr>
        <a:xfrm>
          <a:off x="0" y="2338148"/>
          <a:ext cx="5162030" cy="2323752"/>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kern="1200" dirty="0" smtClean="0"/>
            <a:t>У </a:t>
          </a:r>
          <a:r>
            <a:rPr lang="ru-RU" sz="1800" b="1" kern="1200" dirty="0" err="1" smtClean="0"/>
            <a:t>сірій</a:t>
          </a:r>
          <a:r>
            <a:rPr lang="ru-RU" sz="1800" b="1" kern="1200" dirty="0" smtClean="0"/>
            <a:t> </a:t>
          </a:r>
          <a:r>
            <a:rPr lang="ru-RU" sz="1800" b="1" kern="1200" dirty="0" err="1" smtClean="0"/>
            <a:t>речовині</a:t>
          </a:r>
          <a:r>
            <a:rPr lang="ru-RU" sz="1800" b="1" kern="1200" dirty="0" smtClean="0"/>
            <a:t> спинного </a:t>
          </a:r>
          <a:r>
            <a:rPr lang="ru-RU" sz="1800" b="1" kern="1200" dirty="0" err="1" smtClean="0"/>
            <a:t>мозку</a:t>
          </a:r>
          <a:r>
            <a:rPr lang="ru-RU" sz="1800" b="1" kern="1200" dirty="0" smtClean="0"/>
            <a:t> є </a:t>
          </a:r>
          <a:r>
            <a:rPr lang="ru-RU" sz="1800" b="1" kern="1200" dirty="0" err="1" smtClean="0"/>
            <a:t>центральний</a:t>
          </a:r>
          <a:r>
            <a:rPr lang="ru-RU" sz="1800" b="1" kern="1200" dirty="0" smtClean="0"/>
            <a:t> канал. </a:t>
          </a:r>
          <a:r>
            <a:rPr lang="ru-RU" sz="1800" b="1" kern="1200" dirty="0" err="1" smtClean="0"/>
            <a:t>Він</a:t>
          </a:r>
          <a:r>
            <a:rPr lang="ru-RU" sz="1800" b="1" kern="1200" dirty="0" smtClean="0"/>
            <a:t> є </a:t>
          </a:r>
          <a:r>
            <a:rPr lang="ru-RU" sz="1800" b="1" kern="1200" dirty="0" err="1" smtClean="0"/>
            <a:t>залишком</a:t>
          </a:r>
          <a:r>
            <a:rPr lang="ru-RU" sz="1800" b="1" kern="1200" dirty="0" smtClean="0"/>
            <a:t> </a:t>
          </a:r>
          <a:r>
            <a:rPr lang="ru-RU" sz="1800" b="1" kern="1200" dirty="0" err="1" smtClean="0"/>
            <a:t>порожнини</a:t>
          </a:r>
          <a:r>
            <a:rPr lang="ru-RU" sz="1800" b="1" kern="1200" dirty="0" smtClean="0"/>
            <a:t> </a:t>
          </a:r>
          <a:r>
            <a:rPr lang="ru-RU" sz="1800" b="1" kern="1200" dirty="0" err="1" smtClean="0"/>
            <a:t>нервової</a:t>
          </a:r>
          <a:r>
            <a:rPr lang="ru-RU" sz="1800" b="1" kern="1200" dirty="0" smtClean="0"/>
            <a:t> трубки і </a:t>
          </a:r>
          <a:r>
            <a:rPr lang="ru-RU" sz="1800" b="1" kern="1200" dirty="0" err="1" smtClean="0"/>
            <a:t>містить</a:t>
          </a:r>
          <a:r>
            <a:rPr lang="ru-RU" sz="1800" b="1" kern="1200" dirty="0" smtClean="0"/>
            <a:t> </a:t>
          </a:r>
          <a:r>
            <a:rPr lang="ru-RU" sz="1800" b="1" kern="1200" dirty="0" err="1" smtClean="0"/>
            <a:t>спинномозкову</a:t>
          </a:r>
          <a:r>
            <a:rPr lang="ru-RU" sz="1800" b="1" kern="1200" dirty="0" smtClean="0"/>
            <a:t> </a:t>
          </a:r>
          <a:r>
            <a:rPr lang="ru-RU" sz="1800" b="1" kern="1200" dirty="0" err="1" smtClean="0"/>
            <a:t>рідину</a:t>
          </a:r>
          <a:r>
            <a:rPr lang="ru-RU" sz="1800" b="1" kern="1200" dirty="0" smtClean="0"/>
            <a:t>. </a:t>
          </a:r>
          <a:r>
            <a:rPr lang="ru-RU" sz="1800" b="1" kern="1200" dirty="0" err="1" smtClean="0"/>
            <a:t>Верхній</a:t>
          </a:r>
          <a:r>
            <a:rPr lang="ru-RU" sz="1800" b="1" kern="1200" dirty="0" smtClean="0"/>
            <a:t> </a:t>
          </a:r>
          <a:r>
            <a:rPr lang="ru-RU" sz="1800" b="1" kern="1200" dirty="0" err="1" smtClean="0"/>
            <a:t>кінець</a:t>
          </a:r>
          <a:r>
            <a:rPr lang="ru-RU" sz="1800" b="1" kern="1200" dirty="0" smtClean="0"/>
            <a:t> каналу </a:t>
          </a:r>
          <a:r>
            <a:rPr lang="ru-RU" sz="1800" b="1" kern="1200" dirty="0" err="1" smtClean="0"/>
            <a:t>сполучається</a:t>
          </a:r>
          <a:r>
            <a:rPr lang="ru-RU" sz="1800" b="1" kern="1200" dirty="0" smtClean="0"/>
            <a:t> з </a:t>
          </a:r>
          <a:r>
            <a:rPr lang="en-US" sz="1800" b="1" kern="1200" dirty="0" smtClean="0"/>
            <a:t>IV </a:t>
          </a:r>
          <a:r>
            <a:rPr lang="ru-RU" sz="1800" b="1" kern="1200" dirty="0" err="1" smtClean="0"/>
            <a:t>шлуночком</a:t>
          </a:r>
          <a:r>
            <a:rPr lang="ru-RU" sz="1800" b="1" kern="1200" dirty="0" smtClean="0"/>
            <a:t> головного </a:t>
          </a:r>
          <a:r>
            <a:rPr lang="ru-RU" sz="1800" b="1" kern="1200" dirty="0" err="1" smtClean="0"/>
            <a:t>мозку</a:t>
          </a:r>
          <a:r>
            <a:rPr lang="ru-RU" sz="1800" b="1" kern="1200" dirty="0" smtClean="0"/>
            <a:t>, а </a:t>
          </a:r>
          <a:r>
            <a:rPr lang="ru-RU" sz="1800" b="1" kern="1200" dirty="0" err="1" smtClean="0"/>
            <a:t>нижній</a:t>
          </a:r>
          <a:r>
            <a:rPr lang="ru-RU" sz="1800" b="1" kern="1200" dirty="0" smtClean="0"/>
            <a:t>, </a:t>
          </a:r>
          <a:r>
            <a:rPr lang="ru-RU" sz="1800" b="1" kern="1200" dirty="0" err="1" smtClean="0"/>
            <a:t>кілька</a:t>
          </a:r>
          <a:r>
            <a:rPr lang="ru-RU" sz="1800" b="1" kern="1200" dirty="0" smtClean="0"/>
            <a:t> </a:t>
          </a:r>
          <a:r>
            <a:rPr lang="ru-RU" sz="1800" b="1" kern="1200" dirty="0" err="1" smtClean="0"/>
            <a:t>розширюючись</a:t>
          </a:r>
          <a:r>
            <a:rPr lang="ru-RU" sz="1800" b="1" kern="1200" dirty="0" smtClean="0"/>
            <a:t>, </a:t>
          </a:r>
          <a:r>
            <a:rPr lang="ru-RU" sz="1800" b="1" kern="1200" dirty="0" err="1" smtClean="0"/>
            <a:t>утворює</a:t>
          </a:r>
          <a:r>
            <a:rPr lang="ru-RU" sz="1800" b="1" kern="1200" dirty="0" smtClean="0"/>
            <a:t> </a:t>
          </a:r>
          <a:r>
            <a:rPr lang="ru-RU" sz="1800" b="1" kern="1200" dirty="0" err="1" smtClean="0"/>
            <a:t>кінцевий</a:t>
          </a:r>
          <a:r>
            <a:rPr lang="ru-RU" sz="1800" b="1" kern="1200" dirty="0" smtClean="0"/>
            <a:t> </a:t>
          </a:r>
          <a:r>
            <a:rPr lang="ru-RU" sz="1800" b="1" kern="1200" dirty="0" err="1" smtClean="0"/>
            <a:t>шлуночок</a:t>
          </a:r>
          <a:r>
            <a:rPr lang="ru-RU" sz="1800" b="1" kern="1200" dirty="0" smtClean="0"/>
            <a:t>, </a:t>
          </a:r>
          <a:r>
            <a:rPr lang="ru-RU" sz="1800" b="1" kern="1200" dirty="0" err="1" smtClean="0"/>
            <a:t>що</a:t>
          </a:r>
          <a:r>
            <a:rPr lang="ru-RU" sz="1800" b="1" kern="1200" dirty="0" smtClean="0"/>
            <a:t> </a:t>
          </a:r>
          <a:r>
            <a:rPr lang="ru-RU" sz="1800" b="1" kern="1200" dirty="0" err="1" smtClean="0"/>
            <a:t>закінчується</a:t>
          </a:r>
          <a:r>
            <a:rPr lang="ru-RU" sz="1800" b="1" kern="1200" dirty="0" smtClean="0"/>
            <a:t> </a:t>
          </a:r>
          <a:r>
            <a:rPr lang="ru-RU" sz="1800" b="1" kern="1200" dirty="0" err="1" smtClean="0"/>
            <a:t>сліпо</a:t>
          </a:r>
          <a:r>
            <a:rPr lang="ru-RU" sz="1800" b="1" kern="1200" dirty="0" smtClean="0"/>
            <a:t>. </a:t>
          </a:r>
          <a:r>
            <a:rPr lang="ru-RU" sz="1800" b="1" kern="1200" dirty="0" err="1" smtClean="0"/>
            <a:t>Стінки</a:t>
          </a:r>
          <a:r>
            <a:rPr lang="ru-RU" sz="1800" b="1" kern="1200" dirty="0" smtClean="0"/>
            <a:t> центрального каналу спинного </a:t>
          </a:r>
          <a:r>
            <a:rPr lang="ru-RU" sz="1800" b="1" kern="1200" dirty="0" err="1" smtClean="0"/>
            <a:t>мозку</a:t>
          </a:r>
          <a:r>
            <a:rPr lang="ru-RU" sz="1800" b="1" kern="1200" dirty="0" smtClean="0"/>
            <a:t> </a:t>
          </a:r>
          <a:r>
            <a:rPr lang="ru-RU" sz="1800" b="1" kern="1200" dirty="0" err="1" smtClean="0"/>
            <a:t>вистелені</a:t>
          </a:r>
          <a:r>
            <a:rPr lang="ru-RU" sz="1800" b="1" kern="1200" dirty="0" smtClean="0"/>
            <a:t> </a:t>
          </a:r>
          <a:r>
            <a:rPr lang="ru-RU" sz="1800" b="1" kern="1200" dirty="0" err="1" smtClean="0"/>
            <a:t>епендімою</a:t>
          </a:r>
          <a:r>
            <a:rPr lang="ru-RU" sz="1800" b="1" kern="1200" dirty="0" smtClean="0"/>
            <a:t>.</a:t>
          </a:r>
          <a:endParaRPr lang="ru-RU" sz="1800" b="1" kern="1200" dirty="0"/>
        </a:p>
      </dsp:txBody>
      <dsp:txXfrm>
        <a:off x="113436" y="2451584"/>
        <a:ext cx="4935158" cy="20968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55BA2F-FBEA-49B7-BBE1-A6AE1F8E9EC1}" type="datetimeFigureOut">
              <a:rPr lang="ru-RU" smtClean="0"/>
              <a:t>25.03.2020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1AAF23-E4AD-4ED6-ACD8-9888CD17E7E1}" type="slidenum">
              <a:rPr lang="ru-RU" smtClean="0"/>
              <a:t>‹#›</a:t>
            </a:fld>
            <a:endParaRPr lang="ru-RU"/>
          </a:p>
        </p:txBody>
      </p:sp>
    </p:spTree>
    <p:extLst>
      <p:ext uri="{BB962C8B-B14F-4D97-AF65-F5344CB8AC3E}">
        <p14:creationId xmlns:p14="http://schemas.microsoft.com/office/powerpoint/2010/main" val="234858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FA51D1-14E0-4C71-BBD4-E6C7560ECD8C}" type="datetimeFigureOut">
              <a:rPr lang="ru-RU" smtClean="0"/>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238AA1-0CF3-44AA-B61A-D61AEC49EEE6}" type="slidenum">
              <a:rPr lang="ru-RU" smtClean="0"/>
              <a:t>‹#›</a:t>
            </a:fld>
            <a:endParaRPr lang="ru-RU"/>
          </a:p>
        </p:txBody>
      </p:sp>
    </p:spTree>
    <p:extLst>
      <p:ext uri="{BB962C8B-B14F-4D97-AF65-F5344CB8AC3E}">
        <p14:creationId xmlns:p14="http://schemas.microsoft.com/office/powerpoint/2010/main" val="89999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51D1-14E0-4C71-BBD4-E6C7560ECD8C}" type="datetimeFigureOut">
              <a:rPr lang="ru-RU" smtClean="0"/>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238AA1-0CF3-44AA-B61A-D61AEC49EEE6}" type="slidenum">
              <a:rPr lang="ru-RU" smtClean="0"/>
              <a:t>‹#›</a:t>
            </a:fld>
            <a:endParaRPr lang="ru-RU"/>
          </a:p>
        </p:txBody>
      </p:sp>
    </p:spTree>
    <p:extLst>
      <p:ext uri="{BB962C8B-B14F-4D97-AF65-F5344CB8AC3E}">
        <p14:creationId xmlns:p14="http://schemas.microsoft.com/office/powerpoint/2010/main" val="236816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51D1-14E0-4C71-BBD4-E6C7560ECD8C}" type="datetimeFigureOut">
              <a:rPr lang="ru-RU" smtClean="0"/>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238AA1-0CF3-44AA-B61A-D61AEC49EEE6}" type="slidenum">
              <a:rPr lang="ru-RU" smtClean="0"/>
              <a:t>‹#›</a:t>
            </a:fld>
            <a:endParaRPr lang="ru-RU"/>
          </a:p>
        </p:txBody>
      </p:sp>
    </p:spTree>
    <p:extLst>
      <p:ext uri="{BB962C8B-B14F-4D97-AF65-F5344CB8AC3E}">
        <p14:creationId xmlns:p14="http://schemas.microsoft.com/office/powerpoint/2010/main" val="419770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51D1-14E0-4C71-BBD4-E6C7560ECD8C}" type="datetimeFigureOut">
              <a:rPr lang="ru-RU" smtClean="0"/>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238AA1-0CF3-44AA-B61A-D61AEC49EEE6}" type="slidenum">
              <a:rPr lang="ru-RU" smtClean="0"/>
              <a:t>‹#›</a:t>
            </a:fld>
            <a:endParaRPr lang="ru-RU"/>
          </a:p>
        </p:txBody>
      </p:sp>
    </p:spTree>
    <p:extLst>
      <p:ext uri="{BB962C8B-B14F-4D97-AF65-F5344CB8AC3E}">
        <p14:creationId xmlns:p14="http://schemas.microsoft.com/office/powerpoint/2010/main" val="139416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FA51D1-14E0-4C71-BBD4-E6C7560ECD8C}" type="datetimeFigureOut">
              <a:rPr lang="ru-RU" smtClean="0"/>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238AA1-0CF3-44AA-B61A-D61AEC49EEE6}" type="slidenum">
              <a:rPr lang="ru-RU" smtClean="0"/>
              <a:t>‹#›</a:t>
            </a:fld>
            <a:endParaRPr lang="ru-RU"/>
          </a:p>
        </p:txBody>
      </p:sp>
    </p:spTree>
    <p:extLst>
      <p:ext uri="{BB962C8B-B14F-4D97-AF65-F5344CB8AC3E}">
        <p14:creationId xmlns:p14="http://schemas.microsoft.com/office/powerpoint/2010/main" val="400345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FA51D1-14E0-4C71-BBD4-E6C7560ECD8C}" type="datetimeFigureOut">
              <a:rPr lang="ru-RU" smtClean="0"/>
              <a:t>25.03.2020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238AA1-0CF3-44AA-B61A-D61AEC49EEE6}" type="slidenum">
              <a:rPr lang="ru-RU" smtClean="0"/>
              <a:t>‹#›</a:t>
            </a:fld>
            <a:endParaRPr lang="ru-RU"/>
          </a:p>
        </p:txBody>
      </p:sp>
    </p:spTree>
    <p:extLst>
      <p:ext uri="{BB962C8B-B14F-4D97-AF65-F5344CB8AC3E}">
        <p14:creationId xmlns:p14="http://schemas.microsoft.com/office/powerpoint/2010/main" val="543140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FA51D1-14E0-4C71-BBD4-E6C7560ECD8C}" type="datetimeFigureOut">
              <a:rPr lang="ru-RU" smtClean="0"/>
              <a:t>25.03.2020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238AA1-0CF3-44AA-B61A-D61AEC49EEE6}" type="slidenum">
              <a:rPr lang="ru-RU" smtClean="0"/>
              <a:t>‹#›</a:t>
            </a:fld>
            <a:endParaRPr lang="ru-RU"/>
          </a:p>
        </p:txBody>
      </p:sp>
    </p:spTree>
    <p:extLst>
      <p:ext uri="{BB962C8B-B14F-4D97-AF65-F5344CB8AC3E}">
        <p14:creationId xmlns:p14="http://schemas.microsoft.com/office/powerpoint/2010/main" val="242219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FA51D1-14E0-4C71-BBD4-E6C7560ECD8C}" type="datetimeFigureOut">
              <a:rPr lang="ru-RU" smtClean="0"/>
              <a:t>25.03.2020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238AA1-0CF3-44AA-B61A-D61AEC49EEE6}" type="slidenum">
              <a:rPr lang="ru-RU" smtClean="0"/>
              <a:t>‹#›</a:t>
            </a:fld>
            <a:endParaRPr lang="ru-RU"/>
          </a:p>
        </p:txBody>
      </p:sp>
    </p:spTree>
    <p:extLst>
      <p:ext uri="{BB962C8B-B14F-4D97-AF65-F5344CB8AC3E}">
        <p14:creationId xmlns:p14="http://schemas.microsoft.com/office/powerpoint/2010/main" val="83077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FA51D1-14E0-4C71-BBD4-E6C7560ECD8C}" type="datetimeFigureOut">
              <a:rPr lang="ru-RU" smtClean="0"/>
              <a:t>25.03.2020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238AA1-0CF3-44AA-B61A-D61AEC49EEE6}" type="slidenum">
              <a:rPr lang="ru-RU" smtClean="0"/>
              <a:t>‹#›</a:t>
            </a:fld>
            <a:endParaRPr lang="ru-RU"/>
          </a:p>
        </p:txBody>
      </p:sp>
    </p:spTree>
    <p:extLst>
      <p:ext uri="{BB962C8B-B14F-4D97-AF65-F5344CB8AC3E}">
        <p14:creationId xmlns:p14="http://schemas.microsoft.com/office/powerpoint/2010/main" val="102648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0FA51D1-14E0-4C71-BBD4-E6C7560ECD8C}" type="datetimeFigureOut">
              <a:rPr lang="ru-RU" smtClean="0"/>
              <a:t>25.03.2020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238AA1-0CF3-44AA-B61A-D61AEC49EEE6}" type="slidenum">
              <a:rPr lang="ru-RU" smtClean="0"/>
              <a:t>‹#›</a:t>
            </a:fld>
            <a:endParaRPr lang="ru-RU"/>
          </a:p>
        </p:txBody>
      </p:sp>
    </p:spTree>
    <p:extLst>
      <p:ext uri="{BB962C8B-B14F-4D97-AF65-F5344CB8AC3E}">
        <p14:creationId xmlns:p14="http://schemas.microsoft.com/office/powerpoint/2010/main" val="203343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0FA51D1-14E0-4C71-BBD4-E6C7560ECD8C}" type="datetimeFigureOut">
              <a:rPr lang="ru-RU" smtClean="0"/>
              <a:t>25.03.2020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238AA1-0CF3-44AA-B61A-D61AEC49EEE6}" type="slidenum">
              <a:rPr lang="ru-RU" smtClean="0"/>
              <a:t>‹#›</a:t>
            </a:fld>
            <a:endParaRPr lang="ru-RU"/>
          </a:p>
        </p:txBody>
      </p:sp>
    </p:spTree>
    <p:extLst>
      <p:ext uri="{BB962C8B-B14F-4D97-AF65-F5344CB8AC3E}">
        <p14:creationId xmlns:p14="http://schemas.microsoft.com/office/powerpoint/2010/main" val="372896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A51D1-14E0-4C71-BBD4-E6C7560ECD8C}" type="datetimeFigureOut">
              <a:rPr lang="ru-RU" smtClean="0"/>
              <a:t>25.03.2020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38AA1-0CF3-44AA-B61A-D61AEC49EEE6}" type="slidenum">
              <a:rPr lang="ru-RU" smtClean="0"/>
              <a:t>‹#›</a:t>
            </a:fld>
            <a:endParaRPr lang="ru-RU"/>
          </a:p>
        </p:txBody>
      </p:sp>
    </p:spTree>
    <p:extLst>
      <p:ext uri="{BB962C8B-B14F-4D97-AF65-F5344CB8AC3E}">
        <p14:creationId xmlns:p14="http://schemas.microsoft.com/office/powerpoint/2010/main" val="2925163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52120" y="2204864"/>
            <a:ext cx="3311108" cy="1470025"/>
          </a:xfrm>
        </p:spPr>
        <p:txBody>
          <a:bodyPr>
            <a:noAutofit/>
          </a:bodyPr>
          <a:lstStyle/>
          <a:p>
            <a:r>
              <a:rPr lang="uk-UA" sz="6000" b="1" dirty="0" smtClean="0">
                <a:solidFill>
                  <a:srgbClr val="00B0F0"/>
                </a:solidFill>
              </a:rPr>
              <a:t>Тема: </a:t>
            </a:r>
            <a:r>
              <a:rPr lang="uk-UA" sz="6000" b="1" dirty="0" smtClean="0">
                <a:solidFill>
                  <a:srgbClr val="FFC000"/>
                </a:solidFill>
              </a:rPr>
              <a:t>С</a:t>
            </a:r>
            <a:r>
              <a:rPr lang="ru-RU" sz="6000" b="1" dirty="0" err="1" smtClean="0">
                <a:solidFill>
                  <a:srgbClr val="FFC000"/>
                </a:solidFill>
              </a:rPr>
              <a:t>пинний</a:t>
            </a:r>
            <a:r>
              <a:rPr lang="ru-RU" sz="6000" b="1" dirty="0" smtClean="0">
                <a:solidFill>
                  <a:srgbClr val="FFC000"/>
                </a:solidFill>
              </a:rPr>
              <a:t> </a:t>
            </a:r>
            <a:r>
              <a:rPr lang="uk-UA" sz="6000" b="1" dirty="0" smtClean="0">
                <a:solidFill>
                  <a:srgbClr val="FFC000"/>
                </a:solidFill>
              </a:rPr>
              <a:t>мозок</a:t>
            </a:r>
            <a:r>
              <a:rPr lang="uk-UA" dirty="0">
                <a:solidFill>
                  <a:srgbClr val="FFC000"/>
                </a:solidFill>
              </a:rPr>
              <a:t/>
            </a:r>
            <a:br>
              <a:rPr lang="uk-UA" dirty="0">
                <a:solidFill>
                  <a:srgbClr val="FFC000"/>
                </a:solidFill>
              </a:rPr>
            </a:br>
            <a:endParaRPr lang="uk-UA" b="1" dirty="0"/>
          </a:p>
        </p:txBody>
      </p:sp>
      <p:pic>
        <p:nvPicPr>
          <p:cNvPr id="3" name="Picture 2" descr="ÐÐ°ÑÑÐ¸Ð½ÐºÐ¸ Ð¿Ð¾ Ð·Ð°Ð¿ÑÐ¾ÑÑ ÑÐ¿Ð¸Ð½Ð½Ð¾Ð¹ Ð¼Ð¾Ð·Ð³ Ð°Ð½Ð°ÑÐ¾Ð¼Ð¸Ñ"/>
          <p:cNvPicPr>
            <a:picLocks noChangeAspect="1" noChangeArrowheads="1"/>
          </p:cNvPicPr>
          <p:nvPr/>
        </p:nvPicPr>
        <p:blipFill rotWithShape="1">
          <a:blip r:embed="rId2">
            <a:extLst>
              <a:ext uri="{28A0092B-C50C-407E-A947-70E740481C1C}">
                <a14:useLocalDpi xmlns:a14="http://schemas.microsoft.com/office/drawing/2010/main" val="0"/>
              </a:ext>
            </a:extLst>
          </a:blip>
          <a:srcRect t="9449" r="45401" b="4452"/>
          <a:stretch/>
        </p:blipFill>
        <p:spPr bwMode="auto">
          <a:xfrm>
            <a:off x="251520" y="260648"/>
            <a:ext cx="5325388" cy="629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23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836712"/>
          </a:xfrm>
        </p:spPr>
        <p:txBody>
          <a:bodyPr/>
          <a:lstStyle/>
          <a:p>
            <a:r>
              <a:rPr lang="uk-UA" b="1" dirty="0"/>
              <a:t>Сегментарна іннервація шкіри</a:t>
            </a:r>
            <a:endParaRPr lang="ru-RU" b="1" dirty="0"/>
          </a:p>
        </p:txBody>
      </p:sp>
      <p:pic>
        <p:nvPicPr>
          <p:cNvPr id="5"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r="35888"/>
          <a:stretch/>
        </p:blipFill>
        <p:spPr bwMode="auto">
          <a:xfrm>
            <a:off x="0" y="836713"/>
            <a:ext cx="6084168" cy="59046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ÐÐ¾ÑÐ¾Ð¶ÐµÐµ Ð¸Ð·Ð¾Ð±ÑÐ°Ð¶ÐµÐ½Ð¸Ðµ"/>
          <p:cNvPicPr>
            <a:picLocks noChangeAspect="1" noChangeArrowheads="1"/>
          </p:cNvPicPr>
          <p:nvPr/>
        </p:nvPicPr>
        <p:blipFill rotWithShape="1">
          <a:blip r:embed="rId3">
            <a:extLst>
              <a:ext uri="{28A0092B-C50C-407E-A947-70E740481C1C}">
                <a14:useLocalDpi xmlns:a14="http://schemas.microsoft.com/office/drawing/2010/main" val="0"/>
              </a:ext>
            </a:extLst>
          </a:blip>
          <a:srcRect l="53363" t="82113" r="19925"/>
          <a:stretch/>
        </p:blipFill>
        <p:spPr bwMode="auto">
          <a:xfrm>
            <a:off x="5580112" y="4293096"/>
            <a:ext cx="3483671"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ÐÐ¾ÑÐ¾Ð¶ÐµÐµ Ð¸Ð·Ð¾Ð±ÑÐ°Ð¶ÐµÐ½Ð¸Ðµ"/>
          <p:cNvPicPr>
            <a:picLocks noChangeAspect="1" noChangeArrowheads="1"/>
          </p:cNvPicPr>
          <p:nvPr/>
        </p:nvPicPr>
        <p:blipFill rotWithShape="1">
          <a:blip r:embed="rId3">
            <a:extLst>
              <a:ext uri="{28A0092B-C50C-407E-A947-70E740481C1C}">
                <a14:useLocalDpi xmlns:a14="http://schemas.microsoft.com/office/drawing/2010/main" val="0"/>
              </a:ext>
            </a:extLst>
          </a:blip>
          <a:srcRect l="24610" t="82113" r="46586"/>
          <a:stretch/>
        </p:blipFill>
        <p:spPr bwMode="auto">
          <a:xfrm>
            <a:off x="5652120" y="1052736"/>
            <a:ext cx="3411663"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695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1363"/>
            <a:ext cx="9144000" cy="786067"/>
          </a:xfrm>
        </p:spPr>
        <p:txBody>
          <a:bodyPr>
            <a:normAutofit fontScale="90000"/>
          </a:bodyPr>
          <a:lstStyle/>
          <a:p>
            <a:r>
              <a:rPr lang="ru-RU" b="1" dirty="0" err="1" smtClean="0"/>
              <a:t>Скелетотопія</a:t>
            </a:r>
            <a:r>
              <a:rPr lang="ru-RU" b="1" dirty="0" smtClean="0"/>
              <a:t> </a:t>
            </a:r>
            <a:r>
              <a:rPr lang="uk-UA" b="1" dirty="0" smtClean="0"/>
              <a:t>спинномозкових</a:t>
            </a:r>
            <a:r>
              <a:rPr lang="ru-RU" b="1" dirty="0" smtClean="0"/>
              <a:t> </a:t>
            </a:r>
            <a:r>
              <a:rPr lang="ru-RU" b="1" dirty="0" err="1" smtClean="0"/>
              <a:t>сегментів</a:t>
            </a:r>
            <a:endParaRPr lang="ru-RU" b="1" dirty="0"/>
          </a:p>
        </p:txBody>
      </p:sp>
      <p:pic>
        <p:nvPicPr>
          <p:cNvPr id="3"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67196"/>
          <a:stretch/>
        </p:blipFill>
        <p:spPr bwMode="auto">
          <a:xfrm>
            <a:off x="43216" y="674554"/>
            <a:ext cx="3304648" cy="6155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Схема 6"/>
          <p:cNvGraphicFramePr/>
          <p:nvPr>
            <p:extLst>
              <p:ext uri="{D42A27DB-BD31-4B8C-83A1-F6EECF244321}">
                <p14:modId xmlns:p14="http://schemas.microsoft.com/office/powerpoint/2010/main" val="3898131422"/>
              </p:ext>
            </p:extLst>
          </p:nvPr>
        </p:nvGraphicFramePr>
        <p:xfrm>
          <a:off x="2267744" y="2890104"/>
          <a:ext cx="6876256" cy="3939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p:cNvSpPr/>
          <p:nvPr/>
        </p:nvSpPr>
        <p:spPr>
          <a:xfrm>
            <a:off x="3851920" y="634624"/>
            <a:ext cx="4585400" cy="830997"/>
          </a:xfrm>
          <a:prstGeom prst="rect">
            <a:avLst/>
          </a:prstGeom>
        </p:spPr>
        <p:txBody>
          <a:bodyPr wrap="square">
            <a:spAutoFit/>
          </a:bodyPr>
          <a:lstStyle/>
          <a:p>
            <a:r>
              <a:rPr lang="ru-RU" sz="2400" dirty="0" err="1"/>
              <a:t>Скелетотопія</a:t>
            </a:r>
            <a:r>
              <a:rPr lang="ru-RU" sz="2400" dirty="0"/>
              <a:t> </a:t>
            </a:r>
            <a:r>
              <a:rPr lang="ru-RU" sz="2400" dirty="0" err="1"/>
              <a:t>сегментів</a:t>
            </a:r>
            <a:r>
              <a:rPr lang="ru-RU" sz="2400" dirty="0"/>
              <a:t> - </a:t>
            </a:r>
            <a:r>
              <a:rPr lang="ru-RU" sz="2400" dirty="0" err="1"/>
              <a:t>це</a:t>
            </a:r>
            <a:r>
              <a:rPr lang="ru-RU" sz="2400" dirty="0"/>
              <a:t> </a:t>
            </a:r>
            <a:r>
              <a:rPr lang="ru-RU" sz="2400" dirty="0" err="1"/>
              <a:t>їх</a:t>
            </a:r>
            <a:r>
              <a:rPr lang="ru-RU" sz="2400" dirty="0"/>
              <a:t> </a:t>
            </a:r>
            <a:r>
              <a:rPr lang="ru-RU" sz="2400" dirty="0" err="1"/>
              <a:t>топографічні</a:t>
            </a:r>
            <a:r>
              <a:rPr lang="ru-RU" sz="2400" dirty="0"/>
              <a:t> </a:t>
            </a:r>
            <a:r>
              <a:rPr lang="ru-RU" sz="2400" dirty="0" err="1"/>
              <a:t>взаємини</a:t>
            </a:r>
            <a:r>
              <a:rPr lang="ru-RU" sz="2400" dirty="0"/>
              <a:t> з хребтом. </a:t>
            </a:r>
          </a:p>
        </p:txBody>
      </p:sp>
      <p:sp>
        <p:nvSpPr>
          <p:cNvPr id="6" name="Прямоугольник 5"/>
          <p:cNvSpPr/>
          <p:nvPr/>
        </p:nvSpPr>
        <p:spPr>
          <a:xfrm>
            <a:off x="3563888" y="1412776"/>
            <a:ext cx="5580112" cy="1477328"/>
          </a:xfrm>
          <a:prstGeom prst="rect">
            <a:avLst/>
          </a:prstGeom>
        </p:spPr>
        <p:txBody>
          <a:bodyPr wrap="square">
            <a:spAutoFit/>
          </a:bodyPr>
          <a:lstStyle/>
          <a:p>
            <a:r>
              <a:rPr lang="uk-UA" i="1" dirty="0" smtClean="0"/>
              <a:t>Спинний мозок значно коротше хребетного стовпа, тому порядковий номер сегментів спинного мозку і рівень їх топографічного положення, починаючи з нижнього шийного відділу, не відповідають порядковим номерам однойменних хребців. </a:t>
            </a:r>
            <a:endParaRPr lang="uk-UA" i="1" dirty="0"/>
          </a:p>
        </p:txBody>
      </p:sp>
    </p:spTree>
    <p:extLst>
      <p:ext uri="{BB962C8B-B14F-4D97-AF65-F5344CB8AC3E}">
        <p14:creationId xmlns:p14="http://schemas.microsoft.com/office/powerpoint/2010/main" val="1408313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 y="764704"/>
            <a:ext cx="3476576"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39552" y="1"/>
            <a:ext cx="8229600" cy="836712"/>
          </a:xfrm>
        </p:spPr>
        <p:txBody>
          <a:bodyPr>
            <a:normAutofit fontScale="90000"/>
          </a:bodyPr>
          <a:lstStyle/>
          <a:p>
            <a:r>
              <a:rPr lang="uk-UA" b="1" dirty="0" smtClean="0"/>
              <a:t>Внутрішня </a:t>
            </a:r>
            <a:r>
              <a:rPr lang="uk-UA" b="1" dirty="0"/>
              <a:t>будова спинного мозку</a:t>
            </a:r>
            <a:endParaRPr lang="ru-RU" dirty="0"/>
          </a:p>
        </p:txBody>
      </p:sp>
      <p:graphicFrame>
        <p:nvGraphicFramePr>
          <p:cNvPr id="5" name="Схема 4"/>
          <p:cNvGraphicFramePr/>
          <p:nvPr>
            <p:extLst>
              <p:ext uri="{D42A27DB-BD31-4B8C-83A1-F6EECF244321}">
                <p14:modId xmlns:p14="http://schemas.microsoft.com/office/powerpoint/2010/main" val="3270617174"/>
              </p:ext>
            </p:extLst>
          </p:nvPr>
        </p:nvGraphicFramePr>
        <p:xfrm>
          <a:off x="3917098" y="2148354"/>
          <a:ext cx="5162030" cy="4665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3917098" y="796849"/>
            <a:ext cx="4871277" cy="1323439"/>
          </a:xfrm>
          <a:prstGeom prst="rect">
            <a:avLst/>
          </a:prstGeom>
        </p:spPr>
        <p:txBody>
          <a:bodyPr wrap="square">
            <a:spAutoFit/>
          </a:bodyPr>
          <a:lstStyle/>
          <a:p>
            <a:r>
              <a:rPr lang="ru-RU" sz="2000" dirty="0" err="1"/>
              <a:t>Спинний</a:t>
            </a:r>
            <a:r>
              <a:rPr lang="ru-RU" sz="2000" dirty="0"/>
              <a:t> </a:t>
            </a:r>
            <a:r>
              <a:rPr lang="ru-RU" sz="2000" dirty="0" err="1"/>
              <a:t>мозок</a:t>
            </a:r>
            <a:r>
              <a:rPr lang="ru-RU" sz="2000" dirty="0"/>
              <a:t> </a:t>
            </a:r>
            <a:r>
              <a:rPr lang="ru-RU" sz="2000" dirty="0" err="1"/>
              <a:t>складається</a:t>
            </a:r>
            <a:r>
              <a:rPr lang="ru-RU" sz="2000" dirty="0"/>
              <a:t> </a:t>
            </a:r>
            <a:r>
              <a:rPr lang="ru-RU" sz="2000" dirty="0" err="1"/>
              <a:t>із</a:t>
            </a:r>
            <a:r>
              <a:rPr lang="ru-RU" sz="2000" dirty="0"/>
              <a:t> </a:t>
            </a:r>
            <a:r>
              <a:rPr lang="ru-RU" sz="2000" b="1" dirty="0" err="1"/>
              <a:t>сірої</a:t>
            </a:r>
            <a:r>
              <a:rPr lang="ru-RU" sz="2000" b="1" dirty="0"/>
              <a:t> </a:t>
            </a:r>
            <a:r>
              <a:rPr lang="ru-RU" sz="2000" b="1" dirty="0" err="1"/>
              <a:t>речовини</a:t>
            </a:r>
            <a:r>
              <a:rPr lang="ru-RU" sz="2000" dirty="0"/>
              <a:t>, </a:t>
            </a:r>
            <a:r>
              <a:rPr lang="ru-RU" sz="2000" b="1" dirty="0" err="1"/>
              <a:t>substantia</a:t>
            </a:r>
            <a:r>
              <a:rPr lang="ru-RU" sz="2000" b="1" dirty="0"/>
              <a:t> </a:t>
            </a:r>
            <a:r>
              <a:rPr lang="ru-RU" sz="2000" b="1" dirty="0" err="1"/>
              <a:t>grisea</a:t>
            </a:r>
            <a:r>
              <a:rPr lang="ru-RU" sz="2000" dirty="0"/>
              <a:t>, </a:t>
            </a:r>
            <a:r>
              <a:rPr lang="ru-RU" sz="2000" dirty="0" err="1"/>
              <a:t>розташованої</a:t>
            </a:r>
            <a:r>
              <a:rPr lang="ru-RU" sz="2000" dirty="0"/>
              <a:t> в </a:t>
            </a:r>
            <a:r>
              <a:rPr lang="ru-RU" sz="2000" dirty="0" err="1"/>
              <a:t>середині</a:t>
            </a:r>
            <a:r>
              <a:rPr lang="ru-RU" sz="2000" dirty="0"/>
              <a:t>, та </a:t>
            </a:r>
            <a:r>
              <a:rPr lang="ru-RU" sz="2000" dirty="0" err="1"/>
              <a:t>оточуючої</a:t>
            </a:r>
            <a:r>
              <a:rPr lang="ru-RU" sz="2000" dirty="0"/>
              <a:t> </a:t>
            </a:r>
            <a:r>
              <a:rPr lang="ru-RU" sz="2000" dirty="0" err="1"/>
              <a:t>її</a:t>
            </a:r>
            <a:r>
              <a:rPr lang="ru-RU" sz="2000" dirty="0"/>
              <a:t> з </a:t>
            </a:r>
            <a:r>
              <a:rPr lang="ru-RU" sz="2000" dirty="0" err="1"/>
              <a:t>усіх</a:t>
            </a:r>
            <a:r>
              <a:rPr lang="ru-RU" sz="2000" dirty="0"/>
              <a:t> </a:t>
            </a:r>
            <a:r>
              <a:rPr lang="ru-RU" sz="2000" dirty="0" err="1"/>
              <a:t>боків</a:t>
            </a:r>
            <a:r>
              <a:rPr lang="ru-RU" sz="2000" dirty="0"/>
              <a:t> </a:t>
            </a:r>
            <a:r>
              <a:rPr lang="ru-RU" sz="2000" b="1" dirty="0" err="1"/>
              <a:t>білої</a:t>
            </a:r>
            <a:r>
              <a:rPr lang="ru-RU" sz="2000" b="1" dirty="0"/>
              <a:t> </a:t>
            </a:r>
            <a:r>
              <a:rPr lang="ru-RU" sz="2000" b="1" dirty="0" err="1"/>
              <a:t>речовини</a:t>
            </a:r>
            <a:r>
              <a:rPr lang="ru-RU" sz="2000" b="1" dirty="0"/>
              <a:t>, </a:t>
            </a:r>
            <a:r>
              <a:rPr lang="ru-RU" sz="2000" b="1" dirty="0" err="1"/>
              <a:t>substаntia</a:t>
            </a:r>
            <a:r>
              <a:rPr lang="ru-RU" sz="2000" b="1" dirty="0"/>
              <a:t> </a:t>
            </a:r>
            <a:r>
              <a:rPr lang="ru-RU" sz="2000" b="1" dirty="0" err="1"/>
              <a:t>alba</a:t>
            </a:r>
            <a:r>
              <a:rPr lang="ru-RU" sz="2000" dirty="0"/>
              <a:t>. </a:t>
            </a:r>
          </a:p>
        </p:txBody>
      </p:sp>
      <p:pic>
        <p:nvPicPr>
          <p:cNvPr id="5122" name="Picture 2" descr="ÐÐ°ÑÑÐ¸Ð½ÐºÐ¸ Ð¿Ð¾ Ð·Ð°Ð¿ÑÐ¾ÑÑ ÑÑÐ¾Ð»Ð±Ñ ÑÐµÑÐ¾Ð³Ð¾ Ð²ÐµÑÐµÑÑÐ²Ð° ÑÐ¿Ð¸Ð½Ð½Ð¾Ð³Ð¾ Ð¼Ð¾Ð·ÐºÑ"/>
          <p:cNvPicPr>
            <a:picLocks noChangeAspect="1" noChangeArrowheads="1"/>
          </p:cNvPicPr>
          <p:nvPr/>
        </p:nvPicPr>
        <p:blipFill rotWithShape="1">
          <a:blip r:embed="rId8">
            <a:extLst>
              <a:ext uri="{28A0092B-C50C-407E-A947-70E740481C1C}">
                <a14:useLocalDpi xmlns:a14="http://schemas.microsoft.com/office/drawing/2010/main" val="0"/>
              </a:ext>
            </a:extLst>
          </a:blip>
          <a:srcRect t="11036" b="6669"/>
          <a:stretch/>
        </p:blipFill>
        <p:spPr bwMode="auto">
          <a:xfrm>
            <a:off x="0" y="3861048"/>
            <a:ext cx="3763962" cy="300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21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517" y="22628"/>
            <a:ext cx="8962979" cy="864096"/>
          </a:xfrm>
        </p:spPr>
        <p:txBody>
          <a:bodyPr>
            <a:noAutofit/>
          </a:bodyPr>
          <a:lstStyle/>
          <a:p>
            <a:r>
              <a:rPr lang="uk-UA" sz="4800" b="1" dirty="0"/>
              <a:t>Сіра речовина спинного </a:t>
            </a:r>
            <a:r>
              <a:rPr lang="uk-UA" sz="4800" b="1" dirty="0" smtClean="0"/>
              <a:t>мозку</a:t>
            </a:r>
            <a:endParaRPr lang="ru-RU" sz="4800" b="1" dirty="0"/>
          </a:p>
        </p:txBody>
      </p:sp>
      <p:pic>
        <p:nvPicPr>
          <p:cNvPr id="6146"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t="5415"/>
          <a:stretch/>
        </p:blipFill>
        <p:spPr bwMode="auto">
          <a:xfrm>
            <a:off x="73517" y="1124744"/>
            <a:ext cx="5246338" cy="509031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292080" y="1124744"/>
            <a:ext cx="3809286" cy="5355312"/>
          </a:xfrm>
          <a:prstGeom prst="rect">
            <a:avLst/>
          </a:prstGeom>
        </p:spPr>
        <p:txBody>
          <a:bodyPr wrap="square">
            <a:spAutoFit/>
          </a:bodyPr>
          <a:lstStyle/>
          <a:p>
            <a:r>
              <a:rPr lang="ru-RU" dirty="0" err="1"/>
              <a:t>Сіра</a:t>
            </a:r>
            <a:r>
              <a:rPr lang="ru-RU" dirty="0"/>
              <a:t> </a:t>
            </a:r>
            <a:r>
              <a:rPr lang="ru-RU" dirty="0" err="1" smtClean="0"/>
              <a:t>речовина</a:t>
            </a:r>
            <a:r>
              <a:rPr lang="ru-RU" dirty="0" smtClean="0"/>
              <a:t> спинного </a:t>
            </a:r>
            <a:r>
              <a:rPr lang="ru-RU" dirty="0" err="1"/>
              <a:t>мозку</a:t>
            </a:r>
            <a:r>
              <a:rPr lang="ru-RU" dirty="0"/>
              <a:t> </a:t>
            </a:r>
            <a:r>
              <a:rPr lang="ru-RU" dirty="0" err="1"/>
              <a:t>праворуч</a:t>
            </a:r>
            <a:r>
              <a:rPr lang="ru-RU" dirty="0"/>
              <a:t> і </a:t>
            </a:r>
            <a:r>
              <a:rPr lang="ru-RU" dirty="0" err="1"/>
              <a:t>ліворуч</a:t>
            </a:r>
            <a:r>
              <a:rPr lang="ru-RU" dirty="0"/>
              <a:t> </a:t>
            </a:r>
            <a:r>
              <a:rPr lang="ru-RU" dirty="0" err="1"/>
              <a:t>від</a:t>
            </a:r>
            <a:r>
              <a:rPr lang="ru-RU" dirty="0"/>
              <a:t> центрального каналу </a:t>
            </a:r>
            <a:r>
              <a:rPr lang="ru-RU" dirty="0" err="1"/>
              <a:t>утворює</a:t>
            </a:r>
            <a:r>
              <a:rPr lang="ru-RU" dirty="0"/>
              <a:t> </a:t>
            </a:r>
            <a:r>
              <a:rPr lang="ru-RU" dirty="0" err="1"/>
              <a:t>симетричні</a:t>
            </a:r>
            <a:r>
              <a:rPr lang="ru-RU" dirty="0"/>
              <a:t> </a:t>
            </a:r>
            <a:r>
              <a:rPr lang="ru-RU" b="1" dirty="0" err="1"/>
              <a:t>сірі</a:t>
            </a:r>
            <a:r>
              <a:rPr lang="ru-RU" b="1" dirty="0"/>
              <a:t> </a:t>
            </a:r>
            <a:r>
              <a:rPr lang="ru-RU" b="1" dirty="0" err="1"/>
              <a:t>стовпи</a:t>
            </a:r>
            <a:r>
              <a:rPr lang="ru-RU" b="1" dirty="0"/>
              <a:t>, </a:t>
            </a:r>
            <a:r>
              <a:rPr lang="en-US" b="1" dirty="0" err="1"/>
              <a:t>columnae</a:t>
            </a:r>
            <a:r>
              <a:rPr lang="en-US" b="1" dirty="0"/>
              <a:t> </a:t>
            </a:r>
            <a:r>
              <a:rPr lang="en-US" b="1" dirty="0" err="1"/>
              <a:t>griseae</a:t>
            </a:r>
            <a:r>
              <a:rPr lang="en-US" dirty="0"/>
              <a:t>. </a:t>
            </a:r>
            <a:endParaRPr lang="uk-UA" dirty="0" smtClean="0"/>
          </a:p>
          <a:p>
            <a:endParaRPr lang="ru-RU" dirty="0" smtClean="0"/>
          </a:p>
          <a:p>
            <a:r>
              <a:rPr lang="ru-RU" dirty="0" err="1" smtClean="0"/>
              <a:t>Спереду</a:t>
            </a:r>
            <a:r>
              <a:rPr lang="ru-RU" dirty="0" smtClean="0"/>
              <a:t> </a:t>
            </a:r>
            <a:r>
              <a:rPr lang="ru-RU" dirty="0"/>
              <a:t>і </a:t>
            </a:r>
            <a:r>
              <a:rPr lang="ru-RU" dirty="0" err="1"/>
              <a:t>ззаду</a:t>
            </a:r>
            <a:r>
              <a:rPr lang="ru-RU" dirty="0"/>
              <a:t> </a:t>
            </a:r>
            <a:r>
              <a:rPr lang="ru-RU" dirty="0" err="1"/>
              <a:t>від</a:t>
            </a:r>
            <a:r>
              <a:rPr lang="ru-RU" dirty="0"/>
              <a:t> центрального каналу спинного </a:t>
            </a:r>
            <a:r>
              <a:rPr lang="ru-RU" dirty="0" err="1"/>
              <a:t>мозку</a:t>
            </a:r>
            <a:r>
              <a:rPr lang="ru-RU" dirty="0"/>
              <a:t> </a:t>
            </a:r>
            <a:r>
              <a:rPr lang="ru-RU" dirty="0" err="1" smtClean="0"/>
              <a:t>сірі</a:t>
            </a:r>
            <a:r>
              <a:rPr lang="ru-RU" dirty="0" smtClean="0"/>
              <a:t> </a:t>
            </a:r>
            <a:r>
              <a:rPr lang="ru-RU" dirty="0" err="1"/>
              <a:t>стовпи</a:t>
            </a:r>
            <a:r>
              <a:rPr lang="ru-RU" dirty="0"/>
              <a:t> </a:t>
            </a:r>
            <a:r>
              <a:rPr lang="ru-RU" dirty="0" err="1"/>
              <a:t>пов'язані</a:t>
            </a:r>
            <a:r>
              <a:rPr lang="ru-RU" dirty="0"/>
              <a:t> один з одним тонкими пластинками </a:t>
            </a:r>
            <a:r>
              <a:rPr lang="ru-RU" dirty="0" err="1"/>
              <a:t>сірої</a:t>
            </a:r>
            <a:r>
              <a:rPr lang="ru-RU" dirty="0"/>
              <a:t> </a:t>
            </a:r>
            <a:r>
              <a:rPr lang="ru-RU" dirty="0" err="1"/>
              <a:t>речовини</a:t>
            </a:r>
            <a:r>
              <a:rPr lang="ru-RU" dirty="0"/>
              <a:t>, </a:t>
            </a:r>
            <a:r>
              <a:rPr lang="ru-RU" dirty="0" err="1"/>
              <a:t>які</a:t>
            </a:r>
            <a:r>
              <a:rPr lang="ru-RU" dirty="0"/>
              <a:t> </a:t>
            </a:r>
            <a:r>
              <a:rPr lang="ru-RU" dirty="0" err="1"/>
              <a:t>отримали</a:t>
            </a:r>
            <a:r>
              <a:rPr lang="ru-RU" dirty="0"/>
              <a:t> </a:t>
            </a:r>
            <a:r>
              <a:rPr lang="ru-RU" dirty="0" err="1"/>
              <a:t>назву</a:t>
            </a:r>
            <a:r>
              <a:rPr lang="ru-RU" dirty="0"/>
              <a:t> </a:t>
            </a:r>
            <a:r>
              <a:rPr lang="ru-RU" b="1" dirty="0" err="1"/>
              <a:t>передньої</a:t>
            </a:r>
            <a:r>
              <a:rPr lang="ru-RU" b="1" dirty="0"/>
              <a:t> і </a:t>
            </a:r>
            <a:r>
              <a:rPr lang="ru-RU" b="1" dirty="0" err="1"/>
              <a:t>задньої</a:t>
            </a:r>
            <a:r>
              <a:rPr lang="ru-RU" b="1" dirty="0"/>
              <a:t> </a:t>
            </a:r>
            <a:r>
              <a:rPr lang="ru-RU" b="1" dirty="0" err="1"/>
              <a:t>спайок</a:t>
            </a:r>
            <a:r>
              <a:rPr lang="ru-RU" b="1" dirty="0"/>
              <a:t>.</a:t>
            </a:r>
          </a:p>
          <a:p>
            <a:endParaRPr lang="ru-RU" dirty="0" smtClean="0"/>
          </a:p>
          <a:p>
            <a:r>
              <a:rPr lang="ru-RU" dirty="0" smtClean="0"/>
              <a:t>У </a:t>
            </a:r>
            <a:r>
              <a:rPr lang="ru-RU" dirty="0" err="1"/>
              <a:t>сірій</a:t>
            </a:r>
            <a:r>
              <a:rPr lang="ru-RU" dirty="0"/>
              <a:t> </a:t>
            </a:r>
            <a:r>
              <a:rPr lang="ru-RU" dirty="0" err="1"/>
              <a:t>речовині</a:t>
            </a:r>
            <a:r>
              <a:rPr lang="ru-RU" dirty="0"/>
              <a:t> спинного </a:t>
            </a:r>
            <a:r>
              <a:rPr lang="ru-RU" dirty="0" err="1"/>
              <a:t>мозку</a:t>
            </a:r>
            <a:r>
              <a:rPr lang="ru-RU" dirty="0"/>
              <a:t> </a:t>
            </a:r>
            <a:r>
              <a:rPr lang="ru-RU" dirty="0" err="1"/>
              <a:t>розрізняють</a:t>
            </a:r>
            <a:r>
              <a:rPr lang="ru-RU" dirty="0"/>
              <a:t> </a:t>
            </a:r>
            <a:r>
              <a:rPr lang="ru-RU" dirty="0" err="1"/>
              <a:t>симетричні</a:t>
            </a:r>
            <a:r>
              <a:rPr lang="ru-RU" dirty="0"/>
              <a:t> </a:t>
            </a:r>
            <a:r>
              <a:rPr lang="ru-RU" b="1" i="1" dirty="0" err="1"/>
              <a:t>передні</a:t>
            </a:r>
            <a:r>
              <a:rPr lang="ru-RU" b="1" i="1" dirty="0"/>
              <a:t> </a:t>
            </a:r>
            <a:r>
              <a:rPr lang="ru-RU" b="1" i="1" dirty="0" smtClean="0"/>
              <a:t>та </a:t>
            </a:r>
            <a:r>
              <a:rPr lang="ru-RU" b="1" i="1" dirty="0" err="1"/>
              <a:t>задні</a:t>
            </a:r>
            <a:r>
              <a:rPr lang="ru-RU" b="1" i="1" dirty="0"/>
              <a:t> </a:t>
            </a:r>
            <a:r>
              <a:rPr lang="ru-RU" b="1" i="1" dirty="0" err="1"/>
              <a:t>стовпи</a:t>
            </a:r>
            <a:r>
              <a:rPr lang="ru-RU" dirty="0"/>
              <a:t>. </a:t>
            </a:r>
            <a:endParaRPr lang="ru-RU" dirty="0" smtClean="0"/>
          </a:p>
          <a:p>
            <a:endParaRPr lang="ru-RU" dirty="0" smtClean="0"/>
          </a:p>
          <a:p>
            <a:r>
              <a:rPr lang="ru-RU" dirty="0" smtClean="0"/>
              <a:t>На </a:t>
            </a:r>
            <a:r>
              <a:rPr lang="ru-RU" dirty="0" err="1"/>
              <a:t>ділянці</a:t>
            </a:r>
            <a:r>
              <a:rPr lang="ru-RU" dirty="0"/>
              <a:t> </a:t>
            </a:r>
            <a:r>
              <a:rPr lang="ru-RU" dirty="0" err="1"/>
              <a:t>від</a:t>
            </a:r>
            <a:r>
              <a:rPr lang="ru-RU" dirty="0"/>
              <a:t> </a:t>
            </a:r>
            <a:r>
              <a:rPr lang="en-US" dirty="0"/>
              <a:t>I </a:t>
            </a:r>
            <a:r>
              <a:rPr lang="ru-RU" dirty="0"/>
              <a:t>грудного по </a:t>
            </a:r>
            <a:r>
              <a:rPr lang="en-US" dirty="0"/>
              <a:t>II </a:t>
            </a:r>
            <a:r>
              <a:rPr lang="ru-RU" dirty="0" err="1"/>
              <a:t>поперековий</a:t>
            </a:r>
            <a:r>
              <a:rPr lang="ru-RU" dirty="0"/>
              <a:t> сегмент є </a:t>
            </a:r>
            <a:r>
              <a:rPr lang="ru-RU" b="1" i="1" dirty="0" err="1"/>
              <a:t>бічні</a:t>
            </a:r>
            <a:r>
              <a:rPr lang="ru-RU" b="1" i="1" dirty="0"/>
              <a:t> </a:t>
            </a:r>
            <a:r>
              <a:rPr lang="ru-RU" b="1" i="1" dirty="0" err="1"/>
              <a:t>стовпи</a:t>
            </a:r>
            <a:r>
              <a:rPr lang="ru-RU" dirty="0"/>
              <a:t>.</a:t>
            </a:r>
          </a:p>
        </p:txBody>
      </p:sp>
    </p:spTree>
    <p:extLst>
      <p:ext uri="{BB962C8B-B14F-4D97-AF65-F5344CB8AC3E}">
        <p14:creationId xmlns:p14="http://schemas.microsoft.com/office/powerpoint/2010/main" val="3578722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vmede.org/sait/content/Anatomija_sapin_3/1_files/mb4_01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548680"/>
            <a:ext cx="5112569" cy="312202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960156" y="404664"/>
            <a:ext cx="3096344" cy="6309420"/>
          </a:xfrm>
          <a:prstGeom prst="rect">
            <a:avLst/>
          </a:prstGeom>
          <a:ln w="28575">
            <a:solidFill>
              <a:schemeClr val="tx1"/>
            </a:solidFill>
          </a:ln>
        </p:spPr>
        <p:txBody>
          <a:bodyPr wrap="square">
            <a:spAutoFit/>
          </a:bodyPr>
          <a:lstStyle/>
          <a:p>
            <a:r>
              <a:rPr lang="ru-RU" b="1" dirty="0"/>
              <a:t>Будова спинного </a:t>
            </a:r>
            <a:r>
              <a:rPr lang="ru-RU" b="1" dirty="0" err="1"/>
              <a:t>мозку</a:t>
            </a:r>
            <a:r>
              <a:rPr lang="ru-RU" b="1" dirty="0"/>
              <a:t> на </a:t>
            </a:r>
            <a:r>
              <a:rPr lang="ru-RU" b="1" dirty="0" smtClean="0"/>
              <a:t>поперечному </a:t>
            </a:r>
            <a:r>
              <a:rPr lang="ru-RU" b="1" dirty="0" err="1"/>
              <a:t>розрізі</a:t>
            </a:r>
            <a:r>
              <a:rPr lang="ru-RU" b="1" dirty="0"/>
              <a:t>: </a:t>
            </a:r>
            <a:endParaRPr lang="ru-RU" b="1" dirty="0" smtClean="0"/>
          </a:p>
          <a:p>
            <a:r>
              <a:rPr lang="ru-RU" sz="1600" dirty="0" smtClean="0"/>
              <a:t>1 </a:t>
            </a:r>
            <a:r>
              <a:rPr lang="ru-RU" sz="1600" dirty="0"/>
              <a:t>- </a:t>
            </a:r>
            <a:r>
              <a:rPr lang="ru-RU" sz="1600" dirty="0" err="1"/>
              <a:t>задня</a:t>
            </a:r>
            <a:r>
              <a:rPr lang="ru-RU" sz="1600" dirty="0"/>
              <a:t> </a:t>
            </a:r>
            <a:r>
              <a:rPr lang="ru-RU" sz="1600" dirty="0" err="1"/>
              <a:t>серединна</a:t>
            </a:r>
            <a:r>
              <a:rPr lang="ru-RU" sz="1600" dirty="0"/>
              <a:t> </a:t>
            </a:r>
            <a:r>
              <a:rPr lang="ru-RU" sz="1600" dirty="0" err="1"/>
              <a:t>борозна</a:t>
            </a:r>
            <a:r>
              <a:rPr lang="ru-RU" sz="1600" dirty="0"/>
              <a:t>; </a:t>
            </a:r>
            <a:endParaRPr lang="ru-RU" sz="1600" dirty="0" smtClean="0"/>
          </a:p>
          <a:p>
            <a:r>
              <a:rPr lang="ru-RU" sz="1600" dirty="0" smtClean="0"/>
              <a:t>2 </a:t>
            </a:r>
            <a:r>
              <a:rPr lang="ru-RU" sz="1600" dirty="0"/>
              <a:t>- </a:t>
            </a:r>
            <a:r>
              <a:rPr lang="ru-RU" sz="1600" dirty="0" err="1"/>
              <a:t>задньо-латеральна</a:t>
            </a:r>
            <a:r>
              <a:rPr lang="ru-RU" sz="1600" dirty="0"/>
              <a:t> </a:t>
            </a:r>
            <a:r>
              <a:rPr lang="ru-RU" sz="1600" dirty="0" err="1"/>
              <a:t>борозна</a:t>
            </a:r>
            <a:r>
              <a:rPr lang="ru-RU" sz="1600" dirty="0"/>
              <a:t>; </a:t>
            </a:r>
            <a:endParaRPr lang="ru-RU" sz="1600" dirty="0" smtClean="0"/>
          </a:p>
          <a:p>
            <a:r>
              <a:rPr lang="ru-RU" sz="1600" dirty="0" smtClean="0"/>
              <a:t>3 </a:t>
            </a:r>
            <a:r>
              <a:rPr lang="ru-RU" sz="1600" dirty="0"/>
              <a:t>- </a:t>
            </a:r>
            <a:r>
              <a:rPr lang="ru-RU" sz="1600" dirty="0" err="1"/>
              <a:t>задній</a:t>
            </a:r>
            <a:r>
              <a:rPr lang="ru-RU" sz="1600" dirty="0"/>
              <a:t> канатик; </a:t>
            </a:r>
            <a:endParaRPr lang="ru-RU" sz="1600" dirty="0" smtClean="0"/>
          </a:p>
          <a:p>
            <a:r>
              <a:rPr lang="ru-RU" sz="1600" dirty="0" smtClean="0"/>
              <a:t>4 </a:t>
            </a:r>
            <a:r>
              <a:rPr lang="ru-RU" sz="1600" dirty="0"/>
              <a:t>- </a:t>
            </a:r>
            <a:r>
              <a:rPr lang="ru-RU" sz="1600" dirty="0" err="1"/>
              <a:t>верхівка</a:t>
            </a:r>
            <a:r>
              <a:rPr lang="ru-RU" sz="1600" dirty="0"/>
              <a:t> </a:t>
            </a:r>
            <a:r>
              <a:rPr lang="ru-RU" sz="1600" dirty="0" err="1"/>
              <a:t>заднього</a:t>
            </a:r>
            <a:r>
              <a:rPr lang="ru-RU" sz="1600" dirty="0"/>
              <a:t> рогу; </a:t>
            </a:r>
            <a:endParaRPr lang="ru-RU" sz="1600" dirty="0" smtClean="0"/>
          </a:p>
          <a:p>
            <a:r>
              <a:rPr lang="ru-RU" sz="1600" dirty="0" smtClean="0"/>
              <a:t>5 </a:t>
            </a:r>
            <a:r>
              <a:rPr lang="ru-RU" sz="1600" dirty="0"/>
              <a:t>- головка </a:t>
            </a:r>
            <a:r>
              <a:rPr lang="ru-RU" sz="1600" dirty="0" err="1"/>
              <a:t>заднього</a:t>
            </a:r>
            <a:r>
              <a:rPr lang="ru-RU" sz="1600" dirty="0"/>
              <a:t> рогу; </a:t>
            </a:r>
            <a:endParaRPr lang="ru-RU" sz="1600" dirty="0" smtClean="0"/>
          </a:p>
          <a:p>
            <a:r>
              <a:rPr lang="ru-RU" sz="1600" dirty="0" smtClean="0"/>
              <a:t>6 </a:t>
            </a:r>
            <a:r>
              <a:rPr lang="ru-RU" sz="1600" dirty="0"/>
              <a:t>- </a:t>
            </a:r>
            <a:r>
              <a:rPr lang="ru-RU" sz="1600" dirty="0" err="1"/>
              <a:t>шийка</a:t>
            </a:r>
            <a:r>
              <a:rPr lang="ru-RU" sz="1600" dirty="0"/>
              <a:t> </a:t>
            </a:r>
            <a:r>
              <a:rPr lang="ru-RU" sz="1600" dirty="0" err="1"/>
              <a:t>заднього</a:t>
            </a:r>
            <a:r>
              <a:rPr lang="ru-RU" sz="1600" dirty="0"/>
              <a:t> рогу; </a:t>
            </a:r>
            <a:endParaRPr lang="ru-RU" sz="1600" dirty="0" smtClean="0"/>
          </a:p>
          <a:p>
            <a:r>
              <a:rPr lang="ru-RU" sz="1600" dirty="0" smtClean="0"/>
              <a:t>7 </a:t>
            </a:r>
            <a:r>
              <a:rPr lang="ru-RU" sz="1600" dirty="0"/>
              <a:t>- </a:t>
            </a:r>
            <a:r>
              <a:rPr lang="ru-RU" sz="1600" dirty="0" err="1"/>
              <a:t>ретикулярна</a:t>
            </a:r>
            <a:r>
              <a:rPr lang="ru-RU" sz="1600" dirty="0"/>
              <a:t> </a:t>
            </a:r>
            <a:r>
              <a:rPr lang="ru-RU" sz="1600" dirty="0" err="1"/>
              <a:t>формація</a:t>
            </a:r>
            <a:r>
              <a:rPr lang="ru-RU" sz="1600" dirty="0"/>
              <a:t>; </a:t>
            </a:r>
            <a:endParaRPr lang="ru-RU" sz="1600" dirty="0" smtClean="0"/>
          </a:p>
          <a:p>
            <a:r>
              <a:rPr lang="ru-RU" sz="1600" dirty="0" smtClean="0"/>
              <a:t>8 </a:t>
            </a:r>
            <a:r>
              <a:rPr lang="ru-RU" sz="1600" dirty="0"/>
              <a:t>- </a:t>
            </a:r>
            <a:r>
              <a:rPr lang="ru-RU" sz="1600" dirty="0" err="1"/>
              <a:t>бічний</a:t>
            </a:r>
            <a:r>
              <a:rPr lang="ru-RU" sz="1600" dirty="0"/>
              <a:t> канатик; </a:t>
            </a:r>
            <a:endParaRPr lang="ru-RU" sz="1600" dirty="0" smtClean="0"/>
          </a:p>
          <a:p>
            <a:r>
              <a:rPr lang="ru-RU" sz="1600" dirty="0" smtClean="0"/>
              <a:t>9 </a:t>
            </a:r>
            <a:r>
              <a:rPr lang="ru-RU" sz="1600" dirty="0"/>
              <a:t>- </a:t>
            </a:r>
            <a:r>
              <a:rPr lang="ru-RU" sz="1600" dirty="0" err="1"/>
              <a:t>бічний</a:t>
            </a:r>
            <a:r>
              <a:rPr lang="ru-RU" sz="1600" dirty="0"/>
              <a:t> </a:t>
            </a:r>
            <a:r>
              <a:rPr lang="ru-RU" sz="1600" dirty="0" err="1"/>
              <a:t>ріг</a:t>
            </a:r>
            <a:r>
              <a:rPr lang="ru-RU" sz="1600" dirty="0"/>
              <a:t>; </a:t>
            </a:r>
            <a:endParaRPr lang="ru-RU" sz="1600" dirty="0" smtClean="0"/>
          </a:p>
          <a:p>
            <a:r>
              <a:rPr lang="ru-RU" sz="1600" dirty="0" smtClean="0"/>
              <a:t>10 </a:t>
            </a:r>
            <a:r>
              <a:rPr lang="ru-RU" sz="1600" dirty="0"/>
              <a:t>- </a:t>
            </a:r>
            <a:r>
              <a:rPr lang="ru-RU" sz="1600" dirty="0" err="1"/>
              <a:t>передній</a:t>
            </a:r>
            <a:r>
              <a:rPr lang="ru-RU" sz="1600" dirty="0"/>
              <a:t> </a:t>
            </a:r>
            <a:r>
              <a:rPr lang="ru-RU" sz="1600" dirty="0" err="1"/>
              <a:t>ріг</a:t>
            </a:r>
            <a:r>
              <a:rPr lang="ru-RU" sz="1600" dirty="0"/>
              <a:t>; </a:t>
            </a:r>
            <a:endParaRPr lang="ru-RU" sz="1600" dirty="0" smtClean="0"/>
          </a:p>
          <a:p>
            <a:r>
              <a:rPr lang="ru-RU" sz="1600" dirty="0" smtClean="0"/>
              <a:t>11 </a:t>
            </a:r>
            <a:r>
              <a:rPr lang="ru-RU" sz="1600" dirty="0"/>
              <a:t>- </a:t>
            </a:r>
            <a:r>
              <a:rPr lang="ru-RU" sz="1600" dirty="0" err="1"/>
              <a:t>передній</a:t>
            </a:r>
            <a:r>
              <a:rPr lang="ru-RU" sz="1600" dirty="0"/>
              <a:t> канатик; </a:t>
            </a:r>
            <a:endParaRPr lang="ru-RU" sz="1600" dirty="0" smtClean="0"/>
          </a:p>
          <a:p>
            <a:r>
              <a:rPr lang="ru-RU" sz="1600" dirty="0" smtClean="0"/>
              <a:t>12 </a:t>
            </a:r>
            <a:r>
              <a:rPr lang="ru-RU" sz="1600" dirty="0"/>
              <a:t>- </a:t>
            </a:r>
            <a:r>
              <a:rPr lang="ru-RU" sz="1600" dirty="0" err="1"/>
              <a:t>передня</a:t>
            </a:r>
            <a:r>
              <a:rPr lang="ru-RU" sz="1600" dirty="0"/>
              <a:t> </a:t>
            </a:r>
            <a:r>
              <a:rPr lang="ru-RU" sz="1600" dirty="0" err="1"/>
              <a:t>серединна</a:t>
            </a:r>
            <a:r>
              <a:rPr lang="ru-RU" sz="1600" dirty="0"/>
              <a:t> </a:t>
            </a:r>
            <a:r>
              <a:rPr lang="ru-RU" sz="1600" dirty="0" err="1"/>
              <a:t>щілина</a:t>
            </a:r>
            <a:r>
              <a:rPr lang="ru-RU" sz="1600" dirty="0"/>
              <a:t>; </a:t>
            </a:r>
            <a:endParaRPr lang="ru-RU" sz="1600" dirty="0" smtClean="0"/>
          </a:p>
          <a:p>
            <a:r>
              <a:rPr lang="ru-RU" sz="1600" dirty="0" smtClean="0"/>
              <a:t>13 </a:t>
            </a:r>
            <a:r>
              <a:rPr lang="ru-RU" sz="1600" dirty="0"/>
              <a:t>- </a:t>
            </a:r>
            <a:r>
              <a:rPr lang="ru-RU" sz="1600" dirty="0" err="1"/>
              <a:t>центральний</a:t>
            </a:r>
            <a:r>
              <a:rPr lang="ru-RU" sz="1600" dirty="0"/>
              <a:t> канал; </a:t>
            </a:r>
            <a:endParaRPr lang="ru-RU" sz="1600" dirty="0" smtClean="0"/>
          </a:p>
          <a:p>
            <a:r>
              <a:rPr lang="ru-RU" sz="1600" dirty="0" smtClean="0"/>
              <a:t>14 </a:t>
            </a:r>
            <a:r>
              <a:rPr lang="ru-RU" sz="1600" dirty="0"/>
              <a:t>- ядра </a:t>
            </a:r>
            <a:r>
              <a:rPr lang="ru-RU" sz="1600" dirty="0" err="1"/>
              <a:t>переднього</a:t>
            </a:r>
            <a:r>
              <a:rPr lang="ru-RU" sz="1600" dirty="0"/>
              <a:t> рогу; </a:t>
            </a:r>
            <a:endParaRPr lang="ru-RU" sz="1600" dirty="0" smtClean="0"/>
          </a:p>
          <a:p>
            <a:r>
              <a:rPr lang="ru-RU" sz="1600" dirty="0" smtClean="0"/>
              <a:t>15 </a:t>
            </a:r>
            <a:r>
              <a:rPr lang="ru-RU" sz="1600" dirty="0"/>
              <a:t>- </a:t>
            </a:r>
            <a:r>
              <a:rPr lang="ru-RU" sz="1600" dirty="0" err="1"/>
              <a:t>медіальне</a:t>
            </a:r>
            <a:r>
              <a:rPr lang="ru-RU" sz="1600" dirty="0"/>
              <a:t> </a:t>
            </a:r>
            <a:r>
              <a:rPr lang="ru-RU" sz="1600" dirty="0" err="1"/>
              <a:t>проміжне</a:t>
            </a:r>
            <a:r>
              <a:rPr lang="ru-RU" sz="1600" dirty="0"/>
              <a:t> ядро; </a:t>
            </a:r>
            <a:endParaRPr lang="ru-RU" sz="1600" dirty="0" smtClean="0"/>
          </a:p>
          <a:p>
            <a:r>
              <a:rPr lang="ru-RU" sz="1600" dirty="0" smtClean="0"/>
              <a:t>16 </a:t>
            </a:r>
            <a:r>
              <a:rPr lang="ru-RU" sz="1600" dirty="0"/>
              <a:t>- </a:t>
            </a:r>
            <a:r>
              <a:rPr lang="ru-RU" sz="1600" dirty="0" err="1"/>
              <a:t>латеральне</a:t>
            </a:r>
            <a:r>
              <a:rPr lang="ru-RU" sz="1600" dirty="0"/>
              <a:t> </a:t>
            </a:r>
            <a:r>
              <a:rPr lang="ru-RU" sz="1600" dirty="0" err="1"/>
              <a:t>проміжне</a:t>
            </a:r>
            <a:r>
              <a:rPr lang="ru-RU" sz="1600" dirty="0"/>
              <a:t> ядро; </a:t>
            </a:r>
            <a:endParaRPr lang="ru-RU" sz="1600" dirty="0" smtClean="0"/>
          </a:p>
          <a:p>
            <a:r>
              <a:rPr lang="ru-RU" sz="1600" dirty="0" smtClean="0"/>
              <a:t>17 </a:t>
            </a:r>
            <a:r>
              <a:rPr lang="ru-RU" sz="1600" dirty="0"/>
              <a:t>- </a:t>
            </a:r>
            <a:r>
              <a:rPr lang="ru-RU" sz="1600" dirty="0" err="1"/>
              <a:t>грудне</a:t>
            </a:r>
            <a:r>
              <a:rPr lang="ru-RU" sz="1600" dirty="0"/>
              <a:t> ядро; </a:t>
            </a:r>
            <a:endParaRPr lang="ru-RU" sz="1600" dirty="0" smtClean="0"/>
          </a:p>
          <a:p>
            <a:r>
              <a:rPr lang="ru-RU" sz="1600" dirty="0" smtClean="0"/>
              <a:t>18 </a:t>
            </a:r>
            <a:r>
              <a:rPr lang="ru-RU" sz="1600" dirty="0"/>
              <a:t>- </a:t>
            </a:r>
            <a:r>
              <a:rPr lang="ru-RU" sz="1600" dirty="0" err="1"/>
              <a:t>власне</a:t>
            </a:r>
            <a:r>
              <a:rPr lang="ru-RU" sz="1600" dirty="0"/>
              <a:t> ядро ​​</a:t>
            </a:r>
            <a:r>
              <a:rPr lang="ru-RU" sz="1600" dirty="0" err="1"/>
              <a:t>заднього</a:t>
            </a:r>
            <a:r>
              <a:rPr lang="ru-RU" sz="1600" dirty="0"/>
              <a:t> рогу; </a:t>
            </a:r>
            <a:endParaRPr lang="ru-RU" sz="1600" dirty="0" smtClean="0"/>
          </a:p>
          <a:p>
            <a:r>
              <a:rPr lang="ru-RU" sz="1600" dirty="0" smtClean="0"/>
              <a:t>19 </a:t>
            </a:r>
            <a:r>
              <a:rPr lang="ru-RU" sz="1600" dirty="0"/>
              <a:t>- </a:t>
            </a:r>
            <a:r>
              <a:rPr lang="ru-RU" sz="1600" dirty="0" err="1"/>
              <a:t>задній</a:t>
            </a:r>
            <a:r>
              <a:rPr lang="ru-RU" sz="1600" dirty="0"/>
              <a:t> </a:t>
            </a:r>
            <a:r>
              <a:rPr lang="ru-RU" sz="1600" dirty="0" err="1"/>
              <a:t>ріг</a:t>
            </a:r>
            <a:r>
              <a:rPr lang="ru-RU" sz="1600" dirty="0"/>
              <a:t>; </a:t>
            </a:r>
            <a:endParaRPr lang="ru-RU" sz="1600" dirty="0" smtClean="0"/>
          </a:p>
          <a:p>
            <a:r>
              <a:rPr lang="ru-RU" sz="1600" dirty="0" smtClean="0"/>
              <a:t>20 </a:t>
            </a:r>
            <a:r>
              <a:rPr lang="ru-RU" sz="1600" dirty="0"/>
              <a:t>- </a:t>
            </a:r>
            <a:r>
              <a:rPr lang="ru-RU" sz="1600" dirty="0" err="1"/>
              <a:t>драглисте</a:t>
            </a:r>
            <a:r>
              <a:rPr lang="ru-RU" sz="1600" dirty="0"/>
              <a:t> ядро; </a:t>
            </a:r>
            <a:endParaRPr lang="ru-RU" sz="1600" dirty="0" smtClean="0"/>
          </a:p>
          <a:p>
            <a:r>
              <a:rPr lang="ru-RU" sz="1600" dirty="0" smtClean="0"/>
              <a:t>21 </a:t>
            </a:r>
            <a:r>
              <a:rPr lang="ru-RU" sz="1600" dirty="0"/>
              <a:t>- </a:t>
            </a:r>
            <a:r>
              <a:rPr lang="ru-RU" sz="1600" dirty="0" err="1"/>
              <a:t>губчаста</a:t>
            </a:r>
            <a:r>
              <a:rPr lang="ru-RU" sz="1600" dirty="0"/>
              <a:t> зона; </a:t>
            </a:r>
            <a:endParaRPr lang="ru-RU" sz="1600" dirty="0" smtClean="0"/>
          </a:p>
          <a:p>
            <a:r>
              <a:rPr lang="ru-RU" sz="1600" dirty="0" smtClean="0"/>
              <a:t>22 </a:t>
            </a:r>
            <a:r>
              <a:rPr lang="ru-RU" sz="1600" dirty="0"/>
              <a:t>- </a:t>
            </a:r>
            <a:r>
              <a:rPr lang="ru-RU" sz="1600" dirty="0" err="1"/>
              <a:t>крайова</a:t>
            </a:r>
            <a:r>
              <a:rPr lang="ru-RU" sz="1600" dirty="0"/>
              <a:t> зона; </a:t>
            </a:r>
            <a:endParaRPr lang="ru-RU" sz="1600" dirty="0" smtClean="0"/>
          </a:p>
          <a:p>
            <a:r>
              <a:rPr lang="ru-RU" sz="1600" dirty="0" smtClean="0"/>
              <a:t>23 </a:t>
            </a:r>
            <a:r>
              <a:rPr lang="ru-RU" sz="1600" dirty="0"/>
              <a:t>- </a:t>
            </a:r>
            <a:r>
              <a:rPr lang="ru-RU" sz="1600" dirty="0" err="1"/>
              <a:t>задній</a:t>
            </a:r>
            <a:r>
              <a:rPr lang="ru-RU" sz="1600" dirty="0"/>
              <a:t> канатик</a:t>
            </a:r>
          </a:p>
        </p:txBody>
      </p:sp>
      <p:sp>
        <p:nvSpPr>
          <p:cNvPr id="3" name="Заголовок 2"/>
          <p:cNvSpPr>
            <a:spLocks noGrp="1"/>
          </p:cNvSpPr>
          <p:nvPr>
            <p:ph type="title"/>
          </p:nvPr>
        </p:nvSpPr>
        <p:spPr>
          <a:xfrm>
            <a:off x="467544" y="0"/>
            <a:ext cx="5256584" cy="548580"/>
          </a:xfrm>
        </p:spPr>
        <p:txBody>
          <a:bodyPr>
            <a:noAutofit/>
          </a:bodyPr>
          <a:lstStyle/>
          <a:p>
            <a:r>
              <a:rPr lang="uk-UA" sz="3600" b="1" dirty="0"/>
              <a:t>Будова сірої речовини</a:t>
            </a:r>
            <a:endParaRPr lang="ru-RU" sz="3600" b="1" dirty="0"/>
          </a:p>
        </p:txBody>
      </p:sp>
      <p:sp>
        <p:nvSpPr>
          <p:cNvPr id="4" name="Прямоугольник 3"/>
          <p:cNvSpPr/>
          <p:nvPr/>
        </p:nvSpPr>
        <p:spPr>
          <a:xfrm>
            <a:off x="35496" y="3564791"/>
            <a:ext cx="5978997" cy="3293209"/>
          </a:xfrm>
          <a:prstGeom prst="rect">
            <a:avLst/>
          </a:prstGeom>
        </p:spPr>
        <p:txBody>
          <a:bodyPr wrap="square">
            <a:spAutoFit/>
          </a:bodyPr>
          <a:lstStyle/>
          <a:p>
            <a:r>
              <a:rPr lang="uk-UA" sz="1600" dirty="0"/>
              <a:t>На поперечному зрізі спинного мозку стовпи сірої речовини мають вигляд рогів: </a:t>
            </a:r>
            <a:r>
              <a:rPr lang="uk-UA" sz="1600" b="1" dirty="0" smtClean="0"/>
              <a:t>передній</a:t>
            </a:r>
            <a:r>
              <a:rPr lang="uk-UA" sz="1600" dirty="0"/>
              <a:t>, </a:t>
            </a:r>
            <a:r>
              <a:rPr lang="uk-UA" sz="1600" b="1" dirty="0" smtClean="0"/>
              <a:t>задній</a:t>
            </a:r>
            <a:r>
              <a:rPr lang="uk-UA" sz="1600" dirty="0" smtClean="0"/>
              <a:t> </a:t>
            </a:r>
            <a:r>
              <a:rPr lang="uk-UA" sz="1600" dirty="0"/>
              <a:t>і </a:t>
            </a:r>
            <a:r>
              <a:rPr lang="uk-UA" sz="1600" b="1" dirty="0"/>
              <a:t>бічний роги</a:t>
            </a:r>
            <a:r>
              <a:rPr lang="uk-UA" sz="1600" dirty="0"/>
              <a:t>. </a:t>
            </a:r>
            <a:endParaRPr lang="ru-RU" sz="1600" dirty="0"/>
          </a:p>
          <a:p>
            <a:r>
              <a:rPr lang="uk-UA" sz="1600" dirty="0"/>
              <a:t>У передніх рогах розташовані рухові (еферентні) нейрони. Ці нейрони утворюють </a:t>
            </a:r>
            <a:r>
              <a:rPr lang="uk-UA" sz="1600" b="1" i="1" dirty="0"/>
              <a:t>5 ядер, які є моторними соматичними центрами</a:t>
            </a:r>
            <a:r>
              <a:rPr lang="uk-UA" sz="1600" dirty="0"/>
              <a:t>: </a:t>
            </a:r>
            <a:r>
              <a:rPr lang="uk-UA" sz="1600" i="1" dirty="0"/>
              <a:t>два латеральних (</a:t>
            </a:r>
            <a:r>
              <a:rPr lang="uk-UA" sz="1600" i="1" dirty="0" err="1"/>
              <a:t>передньо-</a:t>
            </a:r>
            <a:r>
              <a:rPr lang="uk-UA" sz="1600" i="1" dirty="0"/>
              <a:t> і </a:t>
            </a:r>
            <a:r>
              <a:rPr lang="uk-UA" sz="1600" i="1" dirty="0" err="1"/>
              <a:t>задньолатеральне</a:t>
            </a:r>
            <a:r>
              <a:rPr lang="uk-UA" sz="1600" i="1" dirty="0"/>
              <a:t>), два медіальних (</a:t>
            </a:r>
            <a:r>
              <a:rPr lang="uk-UA" sz="1600" i="1" dirty="0" err="1"/>
              <a:t>передньо-</a:t>
            </a:r>
            <a:r>
              <a:rPr lang="uk-UA" sz="1600" i="1" dirty="0"/>
              <a:t> і </a:t>
            </a:r>
            <a:r>
              <a:rPr lang="uk-UA" sz="1600" i="1" dirty="0" err="1"/>
              <a:t>задньомедіальне</a:t>
            </a:r>
            <a:r>
              <a:rPr lang="uk-UA" sz="1600" i="1" dirty="0"/>
              <a:t>) і центральне </a:t>
            </a:r>
            <a:r>
              <a:rPr lang="uk-UA" sz="1600" dirty="0"/>
              <a:t>ядро. </a:t>
            </a:r>
            <a:endParaRPr lang="ru-RU" sz="1600" dirty="0"/>
          </a:p>
          <a:p>
            <a:r>
              <a:rPr lang="uk-UA" sz="1600" dirty="0"/>
              <a:t>В задніх рогах спинного мозку представлені ядра, </a:t>
            </a:r>
            <a:r>
              <a:rPr lang="uk-UA" sz="1600" dirty="0" smtClean="0"/>
              <a:t>що утворені вставними нейронами - </a:t>
            </a:r>
            <a:r>
              <a:rPr lang="uk-UA" sz="1600" i="1" dirty="0" smtClean="0"/>
              <a:t>власне </a:t>
            </a:r>
            <a:r>
              <a:rPr lang="uk-UA" sz="1600" i="1" dirty="0"/>
              <a:t>ядро заднього рогу і грудне ядро</a:t>
            </a:r>
            <a:r>
              <a:rPr lang="uk-UA" sz="1600" dirty="0"/>
              <a:t>. </a:t>
            </a:r>
            <a:endParaRPr lang="ru-RU" sz="1600" dirty="0"/>
          </a:p>
          <a:p>
            <a:r>
              <a:rPr lang="uk-UA" sz="1600" dirty="0" smtClean="0"/>
              <a:t>Між </a:t>
            </a:r>
            <a:r>
              <a:rPr lang="uk-UA" sz="1600" dirty="0"/>
              <a:t>переднім і заднім рогами </a:t>
            </a:r>
            <a:r>
              <a:rPr lang="uk-UA" sz="1600" dirty="0" smtClean="0"/>
              <a:t>розташована </a:t>
            </a:r>
            <a:r>
              <a:rPr lang="uk-UA" sz="1600" b="1" i="1" dirty="0"/>
              <a:t>центральна проміжна (сіра) речовина</a:t>
            </a:r>
            <a:r>
              <a:rPr lang="uk-UA" sz="1600" dirty="0"/>
              <a:t> спинного мозку, де на ділянці від VIII шийного по II поперековий сегмент є бічні роги, в яких </a:t>
            </a:r>
            <a:r>
              <a:rPr lang="uk-UA" sz="1600" dirty="0" smtClean="0"/>
              <a:t>містяться </a:t>
            </a:r>
            <a:r>
              <a:rPr lang="uk-UA" sz="1600" i="1" dirty="0" smtClean="0"/>
              <a:t>медіальне </a:t>
            </a:r>
            <a:r>
              <a:rPr lang="uk-UA" sz="1600" i="1" dirty="0"/>
              <a:t>проміжне і латеральне проміжне ядра</a:t>
            </a:r>
            <a:r>
              <a:rPr lang="uk-UA" sz="1600" dirty="0"/>
              <a:t>, що є</a:t>
            </a:r>
            <a:r>
              <a:rPr lang="uk-UA" sz="1600" b="1" i="1" dirty="0"/>
              <a:t> центрами симпатичної </a:t>
            </a:r>
            <a:r>
              <a:rPr lang="uk-UA" sz="1600" b="1" i="1" dirty="0" smtClean="0"/>
              <a:t>вегетативної </a:t>
            </a:r>
            <a:r>
              <a:rPr lang="uk-UA" sz="1600" b="1" i="1" dirty="0"/>
              <a:t>нервової системи</a:t>
            </a:r>
            <a:r>
              <a:rPr lang="uk-UA" sz="1600" dirty="0"/>
              <a:t>. </a:t>
            </a:r>
            <a:endParaRPr lang="ru-RU" sz="1600" dirty="0"/>
          </a:p>
        </p:txBody>
      </p:sp>
    </p:spTree>
    <p:extLst>
      <p:ext uri="{BB962C8B-B14F-4D97-AF65-F5344CB8AC3E}">
        <p14:creationId xmlns:p14="http://schemas.microsoft.com/office/powerpoint/2010/main" val="969444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3519" y="0"/>
            <a:ext cx="8229600" cy="692696"/>
          </a:xfrm>
        </p:spPr>
        <p:txBody>
          <a:bodyPr>
            <a:normAutofit fontScale="90000"/>
          </a:bodyPr>
          <a:lstStyle/>
          <a:p>
            <a:r>
              <a:rPr lang="uk-UA" dirty="0" smtClean="0"/>
              <a:t>Ядра сірої речовини спинного мозку</a:t>
            </a:r>
            <a:endParaRPr lang="ru-RU" dirty="0"/>
          </a:p>
        </p:txBody>
      </p:sp>
      <p:pic>
        <p:nvPicPr>
          <p:cNvPr id="7170" name="Picture 2" descr="ÐÐ°ÑÑÐ¸Ð½ÐºÐ¸ Ð¿Ð¾ Ð·Ð°Ð¿ÑÐ¾ÑÑ ÑÐ´ÑÐ° ÑÐµÑÐ¾Ð³Ð¾ Ð²ÐµÑÐµÑÑÐ²Ð° ÑÐ¿Ð¸Ð½Ð½Ð¾Ð³Ð¾ Ð¼Ð¾Ð·ÐºÑ"/>
          <p:cNvPicPr>
            <a:picLocks noChangeAspect="1" noChangeArrowheads="1"/>
          </p:cNvPicPr>
          <p:nvPr/>
        </p:nvPicPr>
        <p:blipFill rotWithShape="1">
          <a:blip r:embed="rId2">
            <a:extLst>
              <a:ext uri="{28A0092B-C50C-407E-A947-70E740481C1C}">
                <a14:useLocalDpi xmlns:a14="http://schemas.microsoft.com/office/drawing/2010/main" val="0"/>
              </a:ext>
            </a:extLst>
          </a:blip>
          <a:srcRect l="5644" t="10211" r="2270" b="4005"/>
          <a:stretch/>
        </p:blipFill>
        <p:spPr bwMode="auto">
          <a:xfrm>
            <a:off x="107504" y="692696"/>
            <a:ext cx="8981630" cy="616530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ÐÐ¾ÑÐ¾Ð¶ÐµÐµ Ð¸Ð·Ð¾Ð±ÑÐ°Ð¶ÐµÐ½Ð¸Ðµ"/>
          <p:cNvPicPr>
            <a:picLocks noChangeAspect="1" noChangeArrowheads="1"/>
          </p:cNvPicPr>
          <p:nvPr/>
        </p:nvPicPr>
        <p:blipFill rotWithShape="1">
          <a:blip r:embed="rId3">
            <a:extLst>
              <a:ext uri="{28A0092B-C50C-407E-A947-70E740481C1C}">
                <a14:useLocalDpi xmlns:a14="http://schemas.microsoft.com/office/drawing/2010/main" val="0"/>
              </a:ext>
            </a:extLst>
          </a:blip>
          <a:srcRect t="6789" b="12405"/>
          <a:stretch/>
        </p:blipFill>
        <p:spPr bwMode="auto">
          <a:xfrm>
            <a:off x="611560" y="692696"/>
            <a:ext cx="7848872"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t="10159" r="50000"/>
          <a:stretch/>
        </p:blipFill>
        <p:spPr bwMode="auto">
          <a:xfrm>
            <a:off x="165916" y="3214433"/>
            <a:ext cx="2952328"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01177" y="3198168"/>
            <a:ext cx="5856002" cy="1569660"/>
          </a:xfrm>
          <a:prstGeom prst="rect">
            <a:avLst/>
          </a:prstGeom>
        </p:spPr>
        <p:txBody>
          <a:bodyPr wrap="square">
            <a:spAutoFit/>
          </a:bodyPr>
          <a:lstStyle/>
          <a:p>
            <a:r>
              <a:rPr lang="uk-UA" sz="1600" dirty="0" smtClean="0"/>
              <a:t>Сіра </a:t>
            </a:r>
            <a:r>
              <a:rPr lang="uk-UA" sz="1600" dirty="0"/>
              <a:t>речовина спинного мозку </a:t>
            </a:r>
            <a:r>
              <a:rPr lang="uk-UA" sz="1600" dirty="0" smtClean="0"/>
              <a:t>із </a:t>
            </a:r>
            <a:r>
              <a:rPr lang="uk-UA" sz="1600" dirty="0"/>
              <a:t>задніми і передніми корінцями спинномозкових нервів і власними пучками білої речовини, що оточують сіру речовину, утворює </a:t>
            </a:r>
            <a:r>
              <a:rPr lang="uk-UA" sz="1600" b="1" dirty="0"/>
              <a:t>власний, чи сегментарний, апарат спинного мозку</a:t>
            </a:r>
            <a:r>
              <a:rPr lang="uk-UA" sz="1600" dirty="0"/>
              <a:t>. Основне значення сегментарного апарату </a:t>
            </a:r>
            <a:r>
              <a:rPr lang="uk-UA" sz="1600" dirty="0" smtClean="0"/>
              <a:t> - здійснення </a:t>
            </a:r>
            <a:r>
              <a:rPr lang="uk-UA" sz="1600" dirty="0"/>
              <a:t>вроджених реакцій (безумовних рефлексів) у відповідь на роздратування (внутрішнє або зовнішнє). </a:t>
            </a:r>
            <a:endParaRPr lang="ru-RU" sz="1600" dirty="0"/>
          </a:p>
        </p:txBody>
      </p:sp>
      <p:sp>
        <p:nvSpPr>
          <p:cNvPr id="3" name="Прямоугольник 2"/>
          <p:cNvSpPr/>
          <p:nvPr/>
        </p:nvSpPr>
        <p:spPr>
          <a:xfrm>
            <a:off x="107504" y="58847"/>
            <a:ext cx="8928992" cy="3139321"/>
          </a:xfrm>
          <a:prstGeom prst="rect">
            <a:avLst/>
          </a:prstGeom>
        </p:spPr>
        <p:txBody>
          <a:bodyPr wrap="square">
            <a:spAutoFit/>
          </a:bodyPr>
          <a:lstStyle/>
          <a:p>
            <a:r>
              <a:rPr lang="uk-UA" dirty="0"/>
              <a:t>У сірій речовині </a:t>
            </a:r>
            <a:r>
              <a:rPr lang="uk-UA" i="1" dirty="0"/>
              <a:t>верхівки заднього рогу, </a:t>
            </a:r>
            <a:r>
              <a:rPr lang="ru-RU" i="1" dirty="0" err="1"/>
              <a:t>apex</a:t>
            </a:r>
            <a:r>
              <a:rPr lang="ru-RU" i="1" dirty="0"/>
              <a:t> </a:t>
            </a:r>
            <a:r>
              <a:rPr lang="ru-RU" i="1" dirty="0" err="1"/>
              <a:t>cornus</a:t>
            </a:r>
            <a:r>
              <a:rPr lang="ru-RU" i="1" dirty="0"/>
              <a:t> </a:t>
            </a:r>
            <a:r>
              <a:rPr lang="ru-RU" i="1" dirty="0" err="1"/>
              <a:t>dorsalis</a:t>
            </a:r>
            <a:r>
              <a:rPr lang="uk-UA" dirty="0"/>
              <a:t>, виділяють </a:t>
            </a:r>
            <a:r>
              <a:rPr lang="uk-UA" b="1" i="1" dirty="0"/>
              <a:t>крайову зону</a:t>
            </a:r>
            <a:r>
              <a:rPr lang="uk-UA" dirty="0"/>
              <a:t>. Наперед від цієї зони розташована </a:t>
            </a:r>
            <a:r>
              <a:rPr lang="uk-UA" b="1" i="1" dirty="0"/>
              <a:t>губчаста зона</a:t>
            </a:r>
            <a:r>
              <a:rPr lang="uk-UA" dirty="0"/>
              <a:t>, утворена мережею </a:t>
            </a:r>
            <a:r>
              <a:rPr lang="uk-UA" dirty="0" err="1"/>
              <a:t>гліальних</a:t>
            </a:r>
            <a:r>
              <a:rPr lang="uk-UA" dirty="0"/>
              <a:t> клітин, в петлях якої лежать дрібні вставні нейрони. Ще більш попереду розташована </a:t>
            </a:r>
            <a:r>
              <a:rPr lang="uk-UA" b="1" i="1" dirty="0"/>
              <a:t>драглиста речовина</a:t>
            </a:r>
            <a:r>
              <a:rPr lang="uk-UA" dirty="0"/>
              <a:t>, </a:t>
            </a:r>
            <a:r>
              <a:rPr lang="ru-RU" b="1" i="1" dirty="0" err="1"/>
              <a:t>substantia</a:t>
            </a:r>
            <a:r>
              <a:rPr lang="ru-RU" b="1" i="1" dirty="0"/>
              <a:t> </a:t>
            </a:r>
            <a:r>
              <a:rPr lang="ru-RU" b="1" i="1" dirty="0" err="1"/>
              <a:t>gelatinosa</a:t>
            </a:r>
            <a:r>
              <a:rPr lang="uk-UA" dirty="0"/>
              <a:t>, що складається з великої кількості елементів </a:t>
            </a:r>
            <a:r>
              <a:rPr lang="uk-UA" dirty="0" err="1"/>
              <a:t>глії</a:t>
            </a:r>
            <a:r>
              <a:rPr lang="uk-UA" dirty="0"/>
              <a:t> та невеликого числа дрібних нервових клітин. Відростки нейронів драглистого речовини, губчастої зони і </a:t>
            </a:r>
            <a:r>
              <a:rPr lang="uk-UA" dirty="0" err="1"/>
              <a:t>дифузно</a:t>
            </a:r>
            <a:r>
              <a:rPr lang="uk-UA" dirty="0"/>
              <a:t> розсіяних у сірій речовині пучкових клітин утворюють </a:t>
            </a:r>
            <a:r>
              <a:rPr lang="uk-UA" dirty="0" err="1"/>
              <a:t>синапси</a:t>
            </a:r>
            <a:r>
              <a:rPr lang="uk-UA" dirty="0"/>
              <a:t> з нейронами, розташованими в передніх рогах свого сегмента, а також вище і нижче розташованих сегментів спинного мозку. Прямуючи від задніх рогів до передніх рогів, відростки цих клітин розташовуються по периферії сірої речовини, утворюючи вузьку облямівку білої речовини. Ці пучки нервових волокон отримали назву </a:t>
            </a:r>
            <a:r>
              <a:rPr lang="uk-UA" b="1" dirty="0"/>
              <a:t>передніх, латеральних і задніх власних пучків, </a:t>
            </a:r>
            <a:r>
              <a:rPr lang="uk-UA" b="1" dirty="0" err="1"/>
              <a:t>fasciculi</a:t>
            </a:r>
            <a:r>
              <a:rPr lang="uk-UA" b="1" dirty="0"/>
              <a:t> </a:t>
            </a:r>
            <a:r>
              <a:rPr lang="uk-UA" b="1" dirty="0" err="1"/>
              <a:t>proprii</a:t>
            </a:r>
            <a:r>
              <a:rPr lang="uk-UA" b="1" dirty="0"/>
              <a:t>, </a:t>
            </a:r>
            <a:r>
              <a:rPr lang="en-US" b="1" dirty="0"/>
              <a:t>v</a:t>
            </a:r>
            <a:r>
              <a:rPr lang="uk-UA" b="1" dirty="0" err="1"/>
              <a:t>en</a:t>
            </a:r>
            <a:r>
              <a:rPr lang="en-US" b="1" dirty="0"/>
              <a:t>t</a:t>
            </a:r>
            <a:r>
              <a:rPr lang="uk-UA" b="1" dirty="0" err="1"/>
              <a:t>rales</a:t>
            </a:r>
            <a:r>
              <a:rPr lang="uk-UA" b="1" dirty="0"/>
              <a:t>, </a:t>
            </a:r>
            <a:r>
              <a:rPr lang="uk-UA" b="1" dirty="0" err="1"/>
              <a:t>laterales</a:t>
            </a:r>
            <a:r>
              <a:rPr lang="uk-UA" b="1" dirty="0"/>
              <a:t> </a:t>
            </a:r>
            <a:r>
              <a:rPr lang="uk-UA" b="1" dirty="0" err="1"/>
              <a:t>et</a:t>
            </a:r>
            <a:r>
              <a:rPr lang="uk-UA" b="1" dirty="0"/>
              <a:t> </a:t>
            </a:r>
            <a:r>
              <a:rPr lang="uk-UA" b="1" dirty="0" err="1"/>
              <a:t>dorsales</a:t>
            </a:r>
            <a:r>
              <a:rPr lang="uk-UA" dirty="0"/>
              <a:t>. </a:t>
            </a:r>
            <a:endParaRPr lang="ru-RU" dirty="0"/>
          </a:p>
        </p:txBody>
      </p:sp>
      <p:pic>
        <p:nvPicPr>
          <p:cNvPr id="7" name="Рисунок 6" descr="ÐÐ°ÑÑÐ¸Ð½ÐºÐ¸ Ð¿Ð¾ Ð·Ð°Ð¿ÑÐ¾ÑÑ ÑÐµÑÐ¸ÐºÑÐ»ÑÑÐ½Ð°Ñ ÑÐ¾ÑÐ¼Ð°ÑÐ¸Ñ ÑÐµÐ³Ð¼ÐµÐ½ÑÐ° ÑÐ¿Ð¸Ð½Ð½Ð¾Ð³Ð¾ Ð¼Ð¾Ð·ÐºÑ"/>
          <p:cNvPicPr/>
          <p:nvPr/>
        </p:nvPicPr>
        <p:blipFill rotWithShape="1">
          <a:blip r:embed="rId3" cstate="print">
            <a:extLst>
              <a:ext uri="{28A0092B-C50C-407E-A947-70E740481C1C}">
                <a14:useLocalDpi xmlns:a14="http://schemas.microsoft.com/office/drawing/2010/main" val="0"/>
              </a:ext>
            </a:extLst>
          </a:blip>
          <a:srcRect l="49261" t="12140" r="24113" b="17617"/>
          <a:stretch/>
        </p:blipFill>
        <p:spPr bwMode="auto">
          <a:xfrm>
            <a:off x="3203848" y="5172293"/>
            <a:ext cx="1368152" cy="1642540"/>
          </a:xfrm>
          <a:prstGeom prst="rect">
            <a:avLst/>
          </a:prstGeom>
          <a:noFill/>
          <a:ln>
            <a:noFill/>
          </a:ln>
          <a:extLst>
            <a:ext uri="{53640926-AAD7-44D8-BBD7-CCE9431645EC}">
              <a14:shadowObscured xmlns:a14="http://schemas.microsoft.com/office/drawing/2010/main"/>
            </a:ext>
          </a:extLst>
        </p:spPr>
      </p:pic>
      <p:sp>
        <p:nvSpPr>
          <p:cNvPr id="4" name="Прямоугольник 3"/>
          <p:cNvSpPr/>
          <p:nvPr/>
        </p:nvSpPr>
        <p:spPr>
          <a:xfrm>
            <a:off x="4487850" y="4752730"/>
            <a:ext cx="4572000" cy="2062103"/>
          </a:xfrm>
          <a:prstGeom prst="rect">
            <a:avLst/>
          </a:prstGeom>
        </p:spPr>
        <p:txBody>
          <a:bodyPr>
            <a:spAutoFit/>
          </a:bodyPr>
          <a:lstStyle/>
          <a:p>
            <a:r>
              <a:rPr lang="uk-UA" sz="1600" dirty="0"/>
              <a:t>На рівні шийних сегментів </a:t>
            </a:r>
            <a:r>
              <a:rPr lang="uk-UA" sz="1600" dirty="0" smtClean="0"/>
              <a:t>між </a:t>
            </a:r>
            <a:r>
              <a:rPr lang="uk-UA" sz="1600" dirty="0"/>
              <a:t>переднім і заднім рогами, а на рівні </a:t>
            </a:r>
            <a:r>
              <a:rPr lang="uk-UA" sz="1600" dirty="0" err="1"/>
              <a:t>верхньогрудних</a:t>
            </a:r>
            <a:r>
              <a:rPr lang="uk-UA" sz="1600" dirty="0"/>
              <a:t> сегментів - між бічними і заднім рогами в білій речовині розташована </a:t>
            </a:r>
            <a:r>
              <a:rPr lang="uk-UA" sz="1600" b="1" dirty="0"/>
              <a:t>ретикулярна формація, </a:t>
            </a:r>
            <a:r>
              <a:rPr lang="uk-UA" sz="1600" b="1" dirty="0" err="1"/>
              <a:t>formаtio</a:t>
            </a:r>
            <a:r>
              <a:rPr lang="uk-UA" sz="1600" b="1" dirty="0"/>
              <a:t> </a:t>
            </a:r>
            <a:r>
              <a:rPr lang="uk-UA" sz="1600" b="1" dirty="0" err="1"/>
              <a:t>reticulаris</a:t>
            </a:r>
            <a:r>
              <a:rPr lang="uk-UA" sz="1600" dirty="0"/>
              <a:t>. Ретикулярна формація має вигляд тонких перекладин сірої речовини, що перетинаються в різних напрямках, і складається з нервових клітин з великою кількістю відростків.</a:t>
            </a:r>
            <a:endParaRPr lang="ru-RU" sz="1600" dirty="0"/>
          </a:p>
        </p:txBody>
      </p:sp>
    </p:spTree>
    <p:extLst>
      <p:ext uri="{BB962C8B-B14F-4D97-AF65-F5344CB8AC3E}">
        <p14:creationId xmlns:p14="http://schemas.microsoft.com/office/powerpoint/2010/main" val="2469732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ÐÐ°ÑÑÐ¸Ð½ÐºÐ¸ Ð¿Ð¾ Ð·Ð°Ð¿ÑÐ¾ÑÑ ÐºÐ°Ð½Ð°ÑÐ¸ÐºÐ¸ Ð±ÐµÐ»Ð¾Ð³Ð¾ Ð²ÐµÑÐµÑÑÐ²Ð° ÑÐµÐ³Ð¼ÐµÐ½ÑÐ° ÑÐ¿Ð¸Ð½Ð½Ð¾Ð³Ð¾ Ð¼Ð¾Ð·ÐºÑ"/>
          <p:cNvPicPr>
            <a:picLocks noChangeAspect="1" noChangeArrowheads="1"/>
          </p:cNvPicPr>
          <p:nvPr/>
        </p:nvPicPr>
        <p:blipFill rotWithShape="1">
          <a:blip r:embed="rId2">
            <a:extLst>
              <a:ext uri="{28A0092B-C50C-407E-A947-70E740481C1C}">
                <a14:useLocalDpi xmlns:a14="http://schemas.microsoft.com/office/drawing/2010/main" val="0"/>
              </a:ext>
            </a:extLst>
          </a:blip>
          <a:srcRect l="43825" t="50000" b="5889"/>
          <a:stretch/>
        </p:blipFill>
        <p:spPr bwMode="auto">
          <a:xfrm>
            <a:off x="179512" y="1052736"/>
            <a:ext cx="4464496" cy="28089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5536" y="12820"/>
            <a:ext cx="8229600" cy="823892"/>
          </a:xfrm>
        </p:spPr>
        <p:txBody>
          <a:bodyPr/>
          <a:lstStyle/>
          <a:p>
            <a:r>
              <a:rPr lang="uk-UA" b="1" dirty="0" smtClean="0"/>
              <a:t>Біла </a:t>
            </a:r>
            <a:r>
              <a:rPr lang="uk-UA" b="1" dirty="0"/>
              <a:t>речовина спинного мозку</a:t>
            </a:r>
            <a:endParaRPr lang="ru-RU" dirty="0"/>
          </a:p>
        </p:txBody>
      </p:sp>
      <p:sp>
        <p:nvSpPr>
          <p:cNvPr id="3" name="Прямоугольник 2"/>
          <p:cNvSpPr/>
          <p:nvPr/>
        </p:nvSpPr>
        <p:spPr>
          <a:xfrm>
            <a:off x="971600" y="4149080"/>
            <a:ext cx="2741713" cy="2246769"/>
          </a:xfrm>
          <a:prstGeom prst="rect">
            <a:avLst/>
          </a:prstGeom>
          <a:ln w="28575">
            <a:solidFill>
              <a:schemeClr val="tx1"/>
            </a:solidFill>
          </a:ln>
        </p:spPr>
        <p:txBody>
          <a:bodyPr wrap="none">
            <a:spAutoFit/>
          </a:bodyPr>
          <a:lstStyle/>
          <a:p>
            <a:r>
              <a:rPr lang="uk-UA" sz="2000" dirty="0" smtClean="0"/>
              <a:t>1 – задній канатик;</a:t>
            </a:r>
          </a:p>
          <a:p>
            <a:r>
              <a:rPr lang="uk-UA" sz="2000" dirty="0" smtClean="0"/>
              <a:t>2 – задній ріг;</a:t>
            </a:r>
          </a:p>
          <a:p>
            <a:r>
              <a:rPr lang="uk-UA" sz="2000" dirty="0" smtClean="0"/>
              <a:t>3 – бічний канатик;</a:t>
            </a:r>
          </a:p>
          <a:p>
            <a:r>
              <a:rPr lang="uk-UA" sz="2000" dirty="0" smtClean="0"/>
              <a:t>4 – центральний канал;</a:t>
            </a:r>
          </a:p>
          <a:p>
            <a:r>
              <a:rPr lang="uk-UA" sz="2000" dirty="0" smtClean="0"/>
              <a:t>5 – біла спайка;</a:t>
            </a:r>
          </a:p>
          <a:p>
            <a:r>
              <a:rPr lang="uk-UA" sz="2000" dirty="0"/>
              <a:t> </a:t>
            </a:r>
            <a:r>
              <a:rPr lang="uk-UA" sz="2000" dirty="0" smtClean="0"/>
              <a:t>6 – передній ріг;</a:t>
            </a:r>
          </a:p>
          <a:p>
            <a:r>
              <a:rPr lang="uk-UA" sz="2000" dirty="0" smtClean="0"/>
              <a:t>7 – передній канатик</a:t>
            </a:r>
            <a:endParaRPr lang="ru-RU" sz="2000" dirty="0"/>
          </a:p>
        </p:txBody>
      </p:sp>
      <p:sp>
        <p:nvSpPr>
          <p:cNvPr id="4" name="Прямоугольник 3"/>
          <p:cNvSpPr/>
          <p:nvPr/>
        </p:nvSpPr>
        <p:spPr>
          <a:xfrm>
            <a:off x="4644008" y="980728"/>
            <a:ext cx="4320480" cy="5632311"/>
          </a:xfrm>
          <a:prstGeom prst="rect">
            <a:avLst/>
          </a:prstGeom>
        </p:spPr>
        <p:txBody>
          <a:bodyPr wrap="square">
            <a:spAutoFit/>
          </a:bodyPr>
          <a:lstStyle/>
          <a:p>
            <a:r>
              <a:rPr lang="uk-UA" b="1" dirty="0"/>
              <a:t>Біла речовина, </a:t>
            </a:r>
            <a:r>
              <a:rPr lang="uk-UA" b="1" dirty="0" err="1"/>
              <a:t>substаntia</a:t>
            </a:r>
            <a:r>
              <a:rPr lang="uk-UA" b="1" dirty="0"/>
              <a:t> </a:t>
            </a:r>
            <a:r>
              <a:rPr lang="uk-UA" b="1" dirty="0" err="1"/>
              <a:t>alba</a:t>
            </a:r>
            <a:r>
              <a:rPr lang="uk-UA" b="1" dirty="0"/>
              <a:t>,</a:t>
            </a:r>
            <a:r>
              <a:rPr lang="uk-UA" dirty="0"/>
              <a:t> локалізується назовні від сірої речовини. Борозни спинного мозку поділяють білу речовину на симетрично розташовані праворуч і ліворуч три канатика. </a:t>
            </a:r>
            <a:endParaRPr lang="uk-UA" dirty="0" smtClean="0"/>
          </a:p>
          <a:p>
            <a:r>
              <a:rPr lang="uk-UA" b="1" i="1" dirty="0" smtClean="0"/>
              <a:t>Передній </a:t>
            </a:r>
            <a:r>
              <a:rPr lang="uk-UA" b="1" i="1" dirty="0"/>
              <a:t>канатик, </a:t>
            </a:r>
            <a:r>
              <a:rPr lang="uk-UA" b="1" i="1" dirty="0" err="1"/>
              <a:t>funiculus</a:t>
            </a:r>
            <a:r>
              <a:rPr lang="uk-UA" b="1" i="1" dirty="0"/>
              <a:t> </a:t>
            </a:r>
            <a:r>
              <a:rPr lang="uk-UA" b="1" i="1" dirty="0" err="1"/>
              <a:t>ventralis</a:t>
            </a:r>
            <a:r>
              <a:rPr lang="uk-UA" b="1" i="1" dirty="0"/>
              <a:t> (</a:t>
            </a:r>
            <a:r>
              <a:rPr lang="uk-UA" b="1" i="1" dirty="0" err="1"/>
              <a:t>anterior</a:t>
            </a:r>
            <a:r>
              <a:rPr lang="uk-UA" b="1" i="1" dirty="0"/>
              <a:t>),</a:t>
            </a:r>
            <a:r>
              <a:rPr lang="uk-UA" dirty="0"/>
              <a:t> знаходиться між передньою серединною щілиною і передньою латеральної борозною. </a:t>
            </a:r>
            <a:endParaRPr lang="uk-UA" dirty="0" smtClean="0"/>
          </a:p>
          <a:p>
            <a:r>
              <a:rPr lang="uk-UA" dirty="0" smtClean="0"/>
              <a:t>У </a:t>
            </a:r>
            <a:r>
              <a:rPr lang="uk-UA" dirty="0"/>
              <a:t>білій речовині ззаду від передньої серединної щілини розрізняють </a:t>
            </a:r>
            <a:r>
              <a:rPr lang="uk-UA" b="1" i="1" dirty="0"/>
              <a:t>передню білу спайку, </a:t>
            </a:r>
            <a:r>
              <a:rPr lang="uk-UA" b="1" i="1" dirty="0" err="1"/>
              <a:t>commissura</a:t>
            </a:r>
            <a:r>
              <a:rPr lang="uk-UA" b="1" i="1" dirty="0"/>
              <a:t> </a:t>
            </a:r>
            <a:r>
              <a:rPr lang="uk-UA" b="1" i="1" dirty="0" err="1"/>
              <a:t>alba</a:t>
            </a:r>
            <a:r>
              <a:rPr lang="uk-UA" dirty="0"/>
              <a:t>, яка з'єднує передні канатики правої і лівої сторін. </a:t>
            </a:r>
            <a:endParaRPr lang="uk-UA" dirty="0" smtClean="0"/>
          </a:p>
          <a:p>
            <a:r>
              <a:rPr lang="uk-UA" b="1" i="1" dirty="0" smtClean="0"/>
              <a:t>Задній </a:t>
            </a:r>
            <a:r>
              <a:rPr lang="uk-UA" b="1" i="1" dirty="0"/>
              <a:t>канатик, </a:t>
            </a:r>
            <a:r>
              <a:rPr lang="uk-UA" b="1" i="1" dirty="0" err="1"/>
              <a:t>funiculus</a:t>
            </a:r>
            <a:r>
              <a:rPr lang="uk-UA" b="1" i="1" dirty="0"/>
              <a:t> </a:t>
            </a:r>
            <a:r>
              <a:rPr lang="uk-UA" b="1" i="1" dirty="0" err="1"/>
              <a:t>dorsalis</a:t>
            </a:r>
            <a:r>
              <a:rPr lang="uk-UA" b="1" i="1" dirty="0"/>
              <a:t> (</a:t>
            </a:r>
            <a:r>
              <a:rPr lang="uk-UA" b="1" i="1" dirty="0" err="1"/>
              <a:t>posterior</a:t>
            </a:r>
            <a:r>
              <a:rPr lang="uk-UA" b="1" i="1" dirty="0"/>
              <a:t>)</a:t>
            </a:r>
            <a:r>
              <a:rPr lang="uk-UA" dirty="0"/>
              <a:t>, знаходиться між задньою серединною і задньою латеральною борознами. </a:t>
            </a:r>
            <a:endParaRPr lang="uk-UA" dirty="0" smtClean="0"/>
          </a:p>
          <a:p>
            <a:r>
              <a:rPr lang="uk-UA" b="1" i="1" dirty="0" smtClean="0"/>
              <a:t>Бічний </a:t>
            </a:r>
            <a:r>
              <a:rPr lang="uk-UA" b="1" i="1" dirty="0"/>
              <a:t>канатик, </a:t>
            </a:r>
            <a:r>
              <a:rPr lang="uk-UA" b="1" i="1" dirty="0" err="1"/>
              <a:t>funiculus</a:t>
            </a:r>
            <a:r>
              <a:rPr lang="uk-UA" b="1" i="1" dirty="0"/>
              <a:t> </a:t>
            </a:r>
            <a:r>
              <a:rPr lang="uk-UA" b="1" i="1" dirty="0" err="1"/>
              <a:t>laterаlis</a:t>
            </a:r>
            <a:r>
              <a:rPr lang="uk-UA" dirty="0"/>
              <a:t>, - це ділянка білої речовини між передньою і задньою латеральними борознами.</a:t>
            </a:r>
            <a:endParaRPr lang="ru-RU" dirty="0"/>
          </a:p>
        </p:txBody>
      </p:sp>
    </p:spTree>
    <p:extLst>
      <p:ext uri="{BB962C8B-B14F-4D97-AF65-F5344CB8AC3E}">
        <p14:creationId xmlns:p14="http://schemas.microsoft.com/office/powerpoint/2010/main" val="3091427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b="26357"/>
          <a:stretch/>
        </p:blipFill>
        <p:spPr bwMode="auto">
          <a:xfrm>
            <a:off x="1" y="2996952"/>
            <a:ext cx="9143999" cy="38610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20252" y="692756"/>
            <a:ext cx="7920879" cy="2308324"/>
          </a:xfrm>
          <a:prstGeom prst="rect">
            <a:avLst/>
          </a:prstGeom>
        </p:spPr>
        <p:txBody>
          <a:bodyPr wrap="square">
            <a:spAutoFit/>
          </a:bodyPr>
          <a:lstStyle/>
          <a:p>
            <a:r>
              <a:rPr lang="uk-UA" sz="1600" dirty="0"/>
              <a:t>Біла речовина спинного мозку представлена відростками нервових клітин. Сукупність цих відростків в канатиках спинного мозку становлять </a:t>
            </a:r>
            <a:r>
              <a:rPr lang="uk-UA" sz="1600" b="1" dirty="0"/>
              <a:t>три системи пучків (тракти, або провідні шляхи) спинного мозку:</a:t>
            </a:r>
            <a:endParaRPr lang="ru-RU" sz="1600" b="1" dirty="0"/>
          </a:p>
          <a:p>
            <a:r>
              <a:rPr lang="uk-UA" sz="1600" dirty="0"/>
              <a:t>1) </a:t>
            </a:r>
            <a:r>
              <a:rPr lang="uk-UA" sz="1600" b="1" i="1" dirty="0"/>
              <a:t>короткі пучки асоціативних волокон</a:t>
            </a:r>
            <a:r>
              <a:rPr lang="uk-UA" sz="1600" dirty="0"/>
              <a:t>, що зв'язують сегменти спинного мозку, розташовані на різних рівнях;</a:t>
            </a:r>
            <a:endParaRPr lang="ru-RU" sz="1600" dirty="0"/>
          </a:p>
          <a:p>
            <a:r>
              <a:rPr lang="uk-UA" sz="1600" dirty="0"/>
              <a:t>2) </a:t>
            </a:r>
            <a:r>
              <a:rPr lang="uk-UA" sz="1600" b="1" i="1" dirty="0"/>
              <a:t>висхідні (аферентні, чутливі) пучки</a:t>
            </a:r>
            <a:r>
              <a:rPr lang="uk-UA" sz="1600" dirty="0"/>
              <a:t>, що прямують до центрів великого мозку і </a:t>
            </a:r>
            <a:r>
              <a:rPr lang="uk-UA" sz="1600" dirty="0" smtClean="0"/>
              <a:t>мозочка (знаходяться переважно в задніх і бічних канатиках);</a:t>
            </a:r>
            <a:endParaRPr lang="ru-RU" sz="1600" dirty="0"/>
          </a:p>
          <a:p>
            <a:r>
              <a:rPr lang="uk-UA" sz="1600" dirty="0"/>
              <a:t>3) </a:t>
            </a:r>
            <a:r>
              <a:rPr lang="uk-UA" sz="1600" b="1" i="1" dirty="0" smtClean="0"/>
              <a:t>низхідні (еферентні</a:t>
            </a:r>
            <a:r>
              <a:rPr lang="uk-UA" sz="1600" b="1" i="1" dirty="0"/>
              <a:t>, рухові) пучки</a:t>
            </a:r>
            <a:r>
              <a:rPr lang="uk-UA" sz="1600" dirty="0"/>
              <a:t>, що йдуть від головного мозку до клітин передніх рогів спинного </a:t>
            </a:r>
            <a:r>
              <a:rPr lang="uk-UA" sz="1600" dirty="0" smtClean="0"/>
              <a:t>мозку (</a:t>
            </a:r>
            <a:r>
              <a:rPr lang="uk-UA" sz="1600" dirty="0"/>
              <a:t>розташовуються переважно </a:t>
            </a:r>
            <a:r>
              <a:rPr lang="uk-UA" sz="1600" dirty="0" smtClean="0"/>
              <a:t>в передніх, а також </a:t>
            </a:r>
            <a:r>
              <a:rPr lang="uk-UA" sz="1600" dirty="0"/>
              <a:t>бічних канатиках</a:t>
            </a:r>
            <a:r>
              <a:rPr lang="uk-UA" sz="1600" dirty="0" smtClean="0"/>
              <a:t>).</a:t>
            </a:r>
            <a:endParaRPr lang="ru-RU" sz="1600" dirty="0"/>
          </a:p>
        </p:txBody>
      </p:sp>
      <p:sp>
        <p:nvSpPr>
          <p:cNvPr id="3" name="Заголовок 2"/>
          <p:cNvSpPr>
            <a:spLocks noGrp="1"/>
          </p:cNvSpPr>
          <p:nvPr>
            <p:ph type="title"/>
          </p:nvPr>
        </p:nvSpPr>
        <p:spPr>
          <a:xfrm>
            <a:off x="539552" y="0"/>
            <a:ext cx="8229600" cy="764704"/>
          </a:xfrm>
        </p:spPr>
        <p:txBody>
          <a:bodyPr>
            <a:normAutofit/>
          </a:bodyPr>
          <a:lstStyle/>
          <a:p>
            <a:r>
              <a:rPr lang="uk-UA" b="1" dirty="0" smtClean="0"/>
              <a:t>Провідні шляхи </a:t>
            </a:r>
            <a:r>
              <a:rPr lang="uk-UA" b="1" dirty="0"/>
              <a:t>спинного мозку</a:t>
            </a:r>
            <a:endParaRPr lang="ru-RU" dirty="0"/>
          </a:p>
        </p:txBody>
      </p:sp>
    </p:spTree>
    <p:extLst>
      <p:ext uri="{BB962C8B-B14F-4D97-AF65-F5344CB8AC3E}">
        <p14:creationId xmlns:p14="http://schemas.microsoft.com/office/powerpoint/2010/main" val="2716877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3447098"/>
          </a:xfrm>
          <a:prstGeom prst="rect">
            <a:avLst/>
          </a:prstGeom>
        </p:spPr>
        <p:txBody>
          <a:bodyPr wrap="square">
            <a:spAutoFit/>
          </a:bodyPr>
          <a:lstStyle/>
          <a:p>
            <a:r>
              <a:rPr lang="ru-RU" sz="2000" b="1" u="sng" dirty="0" err="1"/>
              <a:t>Передній</a:t>
            </a:r>
            <a:r>
              <a:rPr lang="ru-RU" sz="2000" b="1" u="sng" dirty="0"/>
              <a:t> канатик, </a:t>
            </a:r>
            <a:r>
              <a:rPr lang="en-US" sz="2000" b="1" u="sng" dirty="0" err="1"/>
              <a:t>funiculus</a:t>
            </a:r>
            <a:r>
              <a:rPr lang="en-US" sz="2000" b="1" u="sng" dirty="0"/>
              <a:t> </a:t>
            </a:r>
            <a:r>
              <a:rPr lang="en-US" sz="2000" b="1" u="sng" dirty="0" err="1"/>
              <a:t>ventr</a:t>
            </a:r>
            <a:r>
              <a:rPr lang="uk-UA" sz="2000" b="1" u="sng" dirty="0"/>
              <a:t>а</a:t>
            </a:r>
            <a:r>
              <a:rPr lang="en-US" sz="2000" b="1" u="sng" dirty="0" err="1"/>
              <a:t>lis</a:t>
            </a:r>
            <a:r>
              <a:rPr lang="en-US" sz="2000" b="1" u="sng" dirty="0"/>
              <a:t> [anterior], </a:t>
            </a:r>
            <a:r>
              <a:rPr lang="ru-RU" sz="2000" b="1" u="sng" dirty="0" err="1"/>
              <a:t>включає</a:t>
            </a:r>
            <a:r>
              <a:rPr lang="ru-RU" sz="2000" b="1" u="sng" dirty="0"/>
              <a:t> </a:t>
            </a:r>
            <a:r>
              <a:rPr lang="ru-RU" sz="2000" b="1" u="sng" dirty="0" err="1"/>
              <a:t>такі</a:t>
            </a:r>
            <a:r>
              <a:rPr lang="ru-RU" sz="2000" b="1" u="sng" dirty="0"/>
              <a:t> </a:t>
            </a:r>
            <a:r>
              <a:rPr lang="ru-RU" sz="2000" b="1" u="sng" dirty="0" err="1"/>
              <a:t>провідні</a:t>
            </a:r>
            <a:r>
              <a:rPr lang="ru-RU" sz="2000" b="1" u="sng" dirty="0"/>
              <a:t> шляхи:</a:t>
            </a:r>
          </a:p>
          <a:p>
            <a:r>
              <a:rPr lang="ru-RU" dirty="0"/>
              <a:t>1. </a:t>
            </a:r>
            <a:r>
              <a:rPr lang="ru-RU" b="1" i="1" dirty="0" err="1"/>
              <a:t>Передній</a:t>
            </a:r>
            <a:r>
              <a:rPr lang="ru-RU" b="1" i="1" dirty="0"/>
              <a:t> корково-</a:t>
            </a:r>
            <a:r>
              <a:rPr lang="ru-RU" b="1" i="1" dirty="0" err="1"/>
              <a:t>спинномозковий</a:t>
            </a:r>
            <a:r>
              <a:rPr lang="ru-RU" b="1" i="1" dirty="0"/>
              <a:t> (</a:t>
            </a:r>
            <a:r>
              <a:rPr lang="ru-RU" b="1" i="1" dirty="0" err="1"/>
              <a:t>пірамідний</a:t>
            </a:r>
            <a:r>
              <a:rPr lang="ru-RU" b="1" i="1" dirty="0"/>
              <a:t>) шлях, </a:t>
            </a:r>
            <a:r>
              <a:rPr lang="en-US" b="1" i="1" dirty="0" err="1"/>
              <a:t>tr</a:t>
            </a:r>
            <a:r>
              <a:rPr lang="uk-UA" b="1" i="1" dirty="0"/>
              <a:t>а</a:t>
            </a:r>
            <a:r>
              <a:rPr lang="en-US" b="1" i="1" dirty="0" err="1"/>
              <a:t>ctus</a:t>
            </a:r>
            <a:r>
              <a:rPr lang="en-US" b="1" i="1" dirty="0"/>
              <a:t> </a:t>
            </a:r>
            <a:r>
              <a:rPr lang="en-US" b="1" i="1" dirty="0" err="1"/>
              <a:t>corticospin</a:t>
            </a:r>
            <a:r>
              <a:rPr lang="uk-UA" b="1" i="1" dirty="0"/>
              <a:t>а</a:t>
            </a:r>
            <a:r>
              <a:rPr lang="en-US" b="1" i="1" dirty="0" err="1"/>
              <a:t>lis</a:t>
            </a:r>
            <a:r>
              <a:rPr lang="en-US" b="1" i="1" dirty="0"/>
              <a:t> (pyramid</a:t>
            </a:r>
            <a:r>
              <a:rPr lang="uk-UA" b="1" i="1" dirty="0"/>
              <a:t>а</a:t>
            </a:r>
            <a:r>
              <a:rPr lang="en-US" b="1" i="1" dirty="0" err="1"/>
              <a:t>lis</a:t>
            </a:r>
            <a:r>
              <a:rPr lang="uk-UA" b="1" i="1" dirty="0"/>
              <a:t>)</a:t>
            </a:r>
            <a:r>
              <a:rPr lang="en-US" b="1" i="1" dirty="0"/>
              <a:t> </a:t>
            </a:r>
            <a:r>
              <a:rPr lang="en-US" b="1" i="1" dirty="0" err="1"/>
              <a:t>ventr</a:t>
            </a:r>
            <a:r>
              <a:rPr lang="uk-UA" b="1" i="1" dirty="0"/>
              <a:t>а</a:t>
            </a:r>
            <a:r>
              <a:rPr lang="en-US" b="1" i="1" dirty="0" err="1"/>
              <a:t>lis</a:t>
            </a:r>
            <a:r>
              <a:rPr lang="en-US" b="1" i="1" dirty="0"/>
              <a:t> </a:t>
            </a:r>
            <a:r>
              <a:rPr lang="uk-UA" b="1" i="1" dirty="0"/>
              <a:t>(</a:t>
            </a:r>
            <a:r>
              <a:rPr lang="en-US" b="1" i="1" dirty="0"/>
              <a:t>anterior</a:t>
            </a:r>
            <a:r>
              <a:rPr lang="uk-UA" b="1" i="1" dirty="0"/>
              <a:t>)</a:t>
            </a:r>
            <a:r>
              <a:rPr lang="en-US" dirty="0" smtClean="0"/>
              <a:t>, </a:t>
            </a:r>
            <a:r>
              <a:rPr lang="ru-RU" dirty="0" err="1" smtClean="0"/>
              <a:t>містить</a:t>
            </a:r>
            <a:r>
              <a:rPr lang="ru-RU" dirty="0" smtClean="0"/>
              <a:t> </a:t>
            </a:r>
            <a:r>
              <a:rPr lang="ru-RU" dirty="0" err="1"/>
              <a:t>відростки</a:t>
            </a:r>
            <a:r>
              <a:rPr lang="ru-RU" dirty="0"/>
              <a:t> </a:t>
            </a:r>
            <a:r>
              <a:rPr lang="ru-RU" dirty="0" err="1"/>
              <a:t>гігантських</a:t>
            </a:r>
            <a:r>
              <a:rPr lang="ru-RU" dirty="0"/>
              <a:t> </a:t>
            </a:r>
            <a:r>
              <a:rPr lang="ru-RU" dirty="0" err="1"/>
              <a:t>пірамідних</a:t>
            </a:r>
            <a:r>
              <a:rPr lang="ru-RU" dirty="0"/>
              <a:t> </a:t>
            </a:r>
            <a:r>
              <a:rPr lang="ru-RU" dirty="0" err="1"/>
              <a:t>клітин</a:t>
            </a:r>
            <a:r>
              <a:rPr lang="ru-RU" dirty="0"/>
              <a:t>, </a:t>
            </a:r>
            <a:r>
              <a:rPr lang="ru-RU" dirty="0" err="1"/>
              <a:t>передає</a:t>
            </a:r>
            <a:r>
              <a:rPr lang="ru-RU" dirty="0"/>
              <a:t> </a:t>
            </a:r>
            <a:r>
              <a:rPr lang="ru-RU" dirty="0" err="1"/>
              <a:t>імпульси</a:t>
            </a:r>
            <a:r>
              <a:rPr lang="ru-RU" dirty="0"/>
              <a:t> </a:t>
            </a:r>
            <a:r>
              <a:rPr lang="ru-RU" dirty="0" err="1"/>
              <a:t>рухових</a:t>
            </a:r>
            <a:r>
              <a:rPr lang="ru-RU" dirty="0"/>
              <a:t> </a:t>
            </a:r>
            <a:r>
              <a:rPr lang="ru-RU" dirty="0" err="1"/>
              <a:t>реакцій</a:t>
            </a:r>
            <a:r>
              <a:rPr lang="ru-RU" dirty="0"/>
              <a:t> </a:t>
            </a:r>
            <a:r>
              <a:rPr lang="ru-RU" dirty="0" err="1"/>
              <a:t>від</a:t>
            </a:r>
            <a:r>
              <a:rPr lang="ru-RU" dirty="0"/>
              <a:t> кори великого </a:t>
            </a:r>
            <a:r>
              <a:rPr lang="ru-RU" dirty="0" err="1"/>
              <a:t>мозку</a:t>
            </a:r>
            <a:r>
              <a:rPr lang="ru-RU" dirty="0"/>
              <a:t> до </a:t>
            </a:r>
            <a:r>
              <a:rPr lang="ru-RU" dirty="0" err="1"/>
              <a:t>передніх</a:t>
            </a:r>
            <a:r>
              <a:rPr lang="ru-RU" dirty="0"/>
              <a:t> </a:t>
            </a:r>
            <a:r>
              <a:rPr lang="ru-RU" dirty="0" err="1"/>
              <a:t>рогів</a:t>
            </a:r>
            <a:r>
              <a:rPr lang="ru-RU" dirty="0"/>
              <a:t> спинного </a:t>
            </a:r>
            <a:r>
              <a:rPr lang="ru-RU" dirty="0" err="1"/>
              <a:t>мозку</a:t>
            </a:r>
            <a:r>
              <a:rPr lang="ru-RU" dirty="0"/>
              <a:t>.</a:t>
            </a:r>
          </a:p>
          <a:p>
            <a:r>
              <a:rPr lang="ru-RU" dirty="0"/>
              <a:t>2. </a:t>
            </a:r>
            <a:r>
              <a:rPr lang="ru-RU" b="1" i="1" dirty="0" err="1"/>
              <a:t>Покришечно-спинномозковий</a:t>
            </a:r>
            <a:r>
              <a:rPr lang="ru-RU" b="1" i="1" dirty="0"/>
              <a:t> шлях, </a:t>
            </a:r>
            <a:r>
              <a:rPr lang="en-US" b="1" i="1" dirty="0" err="1"/>
              <a:t>tr</a:t>
            </a:r>
            <a:r>
              <a:rPr lang="uk-UA" b="1" i="1" dirty="0"/>
              <a:t>а</a:t>
            </a:r>
            <a:r>
              <a:rPr lang="en-US" b="1" i="1" dirty="0" err="1"/>
              <a:t>ctus</a:t>
            </a:r>
            <a:r>
              <a:rPr lang="en-US" b="1" i="1" dirty="0"/>
              <a:t> </a:t>
            </a:r>
            <a:r>
              <a:rPr lang="en-US" b="1" i="1" dirty="0" err="1"/>
              <a:t>tectospin</a:t>
            </a:r>
            <a:r>
              <a:rPr lang="uk-UA" b="1" i="1" dirty="0"/>
              <a:t>а</a:t>
            </a:r>
            <a:r>
              <a:rPr lang="en-US" b="1" i="1" dirty="0" err="1"/>
              <a:t>lis</a:t>
            </a:r>
            <a:r>
              <a:rPr lang="en-US" dirty="0"/>
              <a:t>, </a:t>
            </a:r>
            <a:r>
              <a:rPr lang="ru-RU" dirty="0" err="1"/>
              <a:t>пов'язує</a:t>
            </a:r>
            <a:r>
              <a:rPr lang="ru-RU" dirty="0"/>
              <a:t> </a:t>
            </a:r>
            <a:r>
              <a:rPr lang="ru-RU" dirty="0" err="1"/>
              <a:t>підкіркові</a:t>
            </a:r>
            <a:r>
              <a:rPr lang="ru-RU" dirty="0"/>
              <a:t> </a:t>
            </a:r>
            <a:r>
              <a:rPr lang="ru-RU" dirty="0" err="1"/>
              <a:t>центри</a:t>
            </a:r>
            <a:r>
              <a:rPr lang="ru-RU" dirty="0"/>
              <a:t> </a:t>
            </a:r>
            <a:r>
              <a:rPr lang="ru-RU" dirty="0" err="1"/>
              <a:t>зору</a:t>
            </a:r>
            <a:r>
              <a:rPr lang="ru-RU" dirty="0"/>
              <a:t> (</a:t>
            </a:r>
            <a:r>
              <a:rPr lang="ru-RU" dirty="0" err="1"/>
              <a:t>верхні</a:t>
            </a:r>
            <a:r>
              <a:rPr lang="ru-RU" dirty="0"/>
              <a:t> горбки </a:t>
            </a:r>
            <a:r>
              <a:rPr lang="ru-RU" dirty="0" err="1"/>
              <a:t>даху</a:t>
            </a:r>
            <a:r>
              <a:rPr lang="ru-RU" dirty="0"/>
              <a:t> </a:t>
            </a:r>
            <a:r>
              <a:rPr lang="ru-RU" dirty="0" err="1"/>
              <a:t>середнього</a:t>
            </a:r>
            <a:r>
              <a:rPr lang="ru-RU" dirty="0"/>
              <a:t> </a:t>
            </a:r>
            <a:r>
              <a:rPr lang="ru-RU" dirty="0" err="1"/>
              <a:t>мозку</a:t>
            </a:r>
            <a:r>
              <a:rPr lang="ru-RU" dirty="0"/>
              <a:t>) і слуху (</a:t>
            </a:r>
            <a:r>
              <a:rPr lang="ru-RU" dirty="0" err="1"/>
              <a:t>нижні</a:t>
            </a:r>
            <a:r>
              <a:rPr lang="ru-RU" dirty="0"/>
              <a:t> горбки) з </a:t>
            </a:r>
            <a:r>
              <a:rPr lang="ru-RU" dirty="0" err="1"/>
              <a:t>руховими</a:t>
            </a:r>
            <a:r>
              <a:rPr lang="ru-RU" dirty="0"/>
              <a:t> ядрами </a:t>
            </a:r>
            <a:r>
              <a:rPr lang="ru-RU" dirty="0" err="1"/>
              <a:t>передніх</a:t>
            </a:r>
            <a:r>
              <a:rPr lang="ru-RU" dirty="0"/>
              <a:t> </a:t>
            </a:r>
            <a:r>
              <a:rPr lang="ru-RU" dirty="0" err="1"/>
              <a:t>рогів</a:t>
            </a:r>
            <a:r>
              <a:rPr lang="ru-RU" dirty="0"/>
              <a:t> спинного </a:t>
            </a:r>
            <a:r>
              <a:rPr lang="ru-RU" dirty="0" err="1"/>
              <a:t>мозку</a:t>
            </a:r>
            <a:r>
              <a:rPr lang="ru-RU" dirty="0"/>
              <a:t>. </a:t>
            </a:r>
          </a:p>
          <a:p>
            <a:r>
              <a:rPr lang="ru-RU" dirty="0"/>
              <a:t>3. </a:t>
            </a:r>
            <a:r>
              <a:rPr lang="ru-RU" b="1" i="1" dirty="0" smtClean="0"/>
              <a:t>Ретикулярно-</a:t>
            </a:r>
            <a:r>
              <a:rPr lang="ru-RU" b="1" i="1" dirty="0" err="1" smtClean="0"/>
              <a:t>спинномозковий</a:t>
            </a:r>
            <a:r>
              <a:rPr lang="ru-RU" b="1" i="1" dirty="0" smtClean="0"/>
              <a:t> </a:t>
            </a:r>
            <a:r>
              <a:rPr lang="ru-RU" b="1" i="1" dirty="0"/>
              <a:t>шлях, </a:t>
            </a:r>
            <a:r>
              <a:rPr lang="en-US" b="1" i="1" dirty="0" err="1"/>
              <a:t>tr</a:t>
            </a:r>
            <a:r>
              <a:rPr lang="uk-UA" b="1" i="1" dirty="0"/>
              <a:t>а</a:t>
            </a:r>
            <a:r>
              <a:rPr lang="en-US" b="1" i="1" dirty="0" err="1"/>
              <a:t>ctus</a:t>
            </a:r>
            <a:r>
              <a:rPr lang="en-US" b="1" i="1" dirty="0"/>
              <a:t> </a:t>
            </a:r>
            <a:r>
              <a:rPr lang="en-US" b="1" i="1" dirty="0" err="1"/>
              <a:t>reticulospin</a:t>
            </a:r>
            <a:r>
              <a:rPr lang="uk-UA" b="1" i="1" dirty="0"/>
              <a:t>а</a:t>
            </a:r>
            <a:r>
              <a:rPr lang="en-US" b="1" i="1" dirty="0" err="1"/>
              <a:t>lis</a:t>
            </a:r>
            <a:r>
              <a:rPr lang="en-US" dirty="0"/>
              <a:t>, </a:t>
            </a:r>
            <a:r>
              <a:rPr lang="ru-RU" dirty="0" smtClean="0"/>
              <a:t>проводить </a:t>
            </a:r>
            <a:r>
              <a:rPr lang="ru-RU" dirty="0" err="1"/>
              <a:t>імпульси</a:t>
            </a:r>
            <a:r>
              <a:rPr lang="ru-RU" dirty="0"/>
              <a:t> </a:t>
            </a:r>
            <a:r>
              <a:rPr lang="ru-RU" dirty="0" err="1"/>
              <a:t>від</a:t>
            </a:r>
            <a:r>
              <a:rPr lang="ru-RU" dirty="0"/>
              <a:t> </a:t>
            </a:r>
            <a:r>
              <a:rPr lang="ru-RU" dirty="0" err="1"/>
              <a:t>ретикулярної</a:t>
            </a:r>
            <a:r>
              <a:rPr lang="ru-RU" dirty="0"/>
              <a:t> </a:t>
            </a:r>
            <a:r>
              <a:rPr lang="ru-RU" dirty="0" err="1"/>
              <a:t>формації</a:t>
            </a:r>
            <a:r>
              <a:rPr lang="ru-RU" dirty="0"/>
              <a:t> головного </a:t>
            </a:r>
            <a:r>
              <a:rPr lang="ru-RU" dirty="0" err="1"/>
              <a:t>мозку</a:t>
            </a:r>
            <a:r>
              <a:rPr lang="ru-RU" dirty="0"/>
              <a:t> до </a:t>
            </a:r>
            <a:r>
              <a:rPr lang="ru-RU" dirty="0" err="1"/>
              <a:t>рухових</a:t>
            </a:r>
            <a:r>
              <a:rPr lang="ru-RU" dirty="0"/>
              <a:t> ядер </a:t>
            </a:r>
            <a:r>
              <a:rPr lang="ru-RU" dirty="0" err="1"/>
              <a:t>переднього</a:t>
            </a:r>
            <a:r>
              <a:rPr lang="ru-RU" dirty="0"/>
              <a:t> рога спинного </a:t>
            </a:r>
            <a:r>
              <a:rPr lang="ru-RU" dirty="0" err="1"/>
              <a:t>мозку</a:t>
            </a:r>
            <a:r>
              <a:rPr lang="ru-RU" dirty="0"/>
              <a:t>. </a:t>
            </a:r>
          </a:p>
          <a:p>
            <a:r>
              <a:rPr lang="ru-RU" dirty="0" smtClean="0"/>
              <a:t>4. </a:t>
            </a:r>
            <a:r>
              <a:rPr lang="ru-RU" b="1" i="1" dirty="0" err="1" smtClean="0"/>
              <a:t>Присінково-спинномозковий</a:t>
            </a:r>
            <a:r>
              <a:rPr lang="ru-RU" b="1" i="1" dirty="0" smtClean="0"/>
              <a:t> шлях, </a:t>
            </a:r>
            <a:r>
              <a:rPr lang="en-US" b="1" i="1" dirty="0" err="1" smtClean="0"/>
              <a:t>tr</a:t>
            </a:r>
            <a:r>
              <a:rPr lang="uk-UA" b="1" i="1" dirty="0" smtClean="0"/>
              <a:t>а</a:t>
            </a:r>
            <a:r>
              <a:rPr lang="en-US" b="1" i="1" dirty="0" err="1" smtClean="0"/>
              <a:t>ctus</a:t>
            </a:r>
            <a:r>
              <a:rPr lang="en-US" b="1" i="1" dirty="0" smtClean="0"/>
              <a:t> </a:t>
            </a:r>
            <a:r>
              <a:rPr lang="en-US" b="1" i="1" dirty="0" err="1" smtClean="0"/>
              <a:t>vestibulospin</a:t>
            </a:r>
            <a:r>
              <a:rPr lang="uk-UA" b="1" i="1" dirty="0" smtClean="0"/>
              <a:t>а</a:t>
            </a:r>
            <a:r>
              <a:rPr lang="en-US" b="1" i="1" dirty="0" err="1" smtClean="0"/>
              <a:t>lis</a:t>
            </a:r>
            <a:r>
              <a:rPr lang="en-US" b="1" i="1" dirty="0" smtClean="0"/>
              <a:t>, </a:t>
            </a:r>
            <a:r>
              <a:rPr lang="ru-RU" dirty="0" smtClean="0"/>
              <a:t>проводить </a:t>
            </a:r>
            <a:r>
              <a:rPr lang="ru-RU" dirty="0" err="1" smtClean="0"/>
              <a:t>імпульси</a:t>
            </a:r>
            <a:r>
              <a:rPr lang="ru-RU" dirty="0" smtClean="0"/>
              <a:t> </a:t>
            </a:r>
            <a:r>
              <a:rPr lang="ru-RU" dirty="0" err="1" smtClean="0"/>
              <a:t>від</a:t>
            </a:r>
            <a:r>
              <a:rPr lang="ru-RU" dirty="0" smtClean="0"/>
              <a:t> </a:t>
            </a:r>
            <a:r>
              <a:rPr lang="ru-RU" dirty="0" err="1" smtClean="0"/>
              <a:t>вестибулярних</a:t>
            </a:r>
            <a:r>
              <a:rPr lang="ru-RU" dirty="0" smtClean="0"/>
              <a:t> ядер </a:t>
            </a:r>
            <a:r>
              <a:rPr lang="en-US" dirty="0" smtClean="0"/>
              <a:t>VIII </a:t>
            </a:r>
            <a:r>
              <a:rPr lang="ru-RU" dirty="0" smtClean="0"/>
              <a:t>пари </a:t>
            </a:r>
            <a:r>
              <a:rPr lang="ru-RU" dirty="0" err="1" smtClean="0"/>
              <a:t>черепних</a:t>
            </a:r>
            <a:r>
              <a:rPr lang="ru-RU" dirty="0" smtClean="0"/>
              <a:t> </a:t>
            </a:r>
            <a:r>
              <a:rPr lang="ru-RU" dirty="0" err="1" smtClean="0"/>
              <a:t>нервів</a:t>
            </a:r>
            <a:r>
              <a:rPr lang="ru-RU" dirty="0" smtClean="0"/>
              <a:t>, </a:t>
            </a:r>
            <a:r>
              <a:rPr lang="ru-RU" dirty="0" err="1" smtClean="0"/>
              <a:t>розташованих</a:t>
            </a:r>
            <a:r>
              <a:rPr lang="ru-RU" dirty="0" smtClean="0"/>
              <a:t> в </a:t>
            </a:r>
            <a:r>
              <a:rPr lang="ru-RU" dirty="0" err="1" smtClean="0"/>
              <a:t>довгастому</a:t>
            </a:r>
            <a:r>
              <a:rPr lang="ru-RU" dirty="0" smtClean="0"/>
              <a:t> </a:t>
            </a:r>
            <a:r>
              <a:rPr lang="ru-RU" dirty="0" err="1" smtClean="0"/>
              <a:t>мозку</a:t>
            </a:r>
            <a:r>
              <a:rPr lang="ru-RU" dirty="0" smtClean="0"/>
              <a:t>, до </a:t>
            </a:r>
            <a:r>
              <a:rPr lang="ru-RU" dirty="0" err="1" smtClean="0"/>
              <a:t>рухових</a:t>
            </a:r>
            <a:r>
              <a:rPr lang="ru-RU" dirty="0" smtClean="0"/>
              <a:t> </a:t>
            </a:r>
            <a:r>
              <a:rPr lang="ru-RU" dirty="0" err="1" smtClean="0"/>
              <a:t>клітин</a:t>
            </a:r>
            <a:r>
              <a:rPr lang="ru-RU" dirty="0" smtClean="0"/>
              <a:t> </a:t>
            </a:r>
            <a:r>
              <a:rPr lang="ru-RU" dirty="0" err="1" smtClean="0"/>
              <a:t>передніх</a:t>
            </a:r>
            <a:r>
              <a:rPr lang="ru-RU" dirty="0" smtClean="0"/>
              <a:t> </a:t>
            </a:r>
            <a:r>
              <a:rPr lang="ru-RU" dirty="0" err="1" smtClean="0"/>
              <a:t>рогів</a:t>
            </a:r>
            <a:r>
              <a:rPr lang="ru-RU" dirty="0" smtClean="0"/>
              <a:t> спинного </a:t>
            </a:r>
            <a:r>
              <a:rPr lang="ru-RU" dirty="0" err="1" smtClean="0"/>
              <a:t>мозку</a:t>
            </a:r>
            <a:r>
              <a:rPr lang="ru-RU" dirty="0" smtClean="0"/>
              <a:t>.</a:t>
            </a:r>
          </a:p>
        </p:txBody>
      </p:sp>
      <p:pic>
        <p:nvPicPr>
          <p:cNvPr id="1028"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417" y="3447098"/>
            <a:ext cx="6443816" cy="34109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3356992"/>
            <a:ext cx="2915816" cy="1754326"/>
          </a:xfrm>
          <a:prstGeom prst="rect">
            <a:avLst/>
          </a:prstGeom>
        </p:spPr>
        <p:txBody>
          <a:bodyPr wrap="square">
            <a:spAutoFit/>
          </a:bodyPr>
          <a:lstStyle/>
          <a:p>
            <a:r>
              <a:rPr lang="ru-RU" dirty="0"/>
              <a:t>5. </a:t>
            </a:r>
            <a:r>
              <a:rPr lang="ru-RU" b="1" i="1" dirty="0" err="1"/>
              <a:t>Передній</a:t>
            </a:r>
            <a:r>
              <a:rPr lang="ru-RU" b="1" i="1" dirty="0"/>
              <a:t> спинно-</a:t>
            </a:r>
            <a:r>
              <a:rPr lang="ru-RU" b="1" i="1" dirty="0" err="1"/>
              <a:t>таламічний</a:t>
            </a:r>
            <a:r>
              <a:rPr lang="ru-RU" b="1" i="1" dirty="0"/>
              <a:t> шлях, </a:t>
            </a:r>
            <a:r>
              <a:rPr lang="en-US" b="1" i="1" dirty="0" err="1"/>
              <a:t>tr</a:t>
            </a:r>
            <a:r>
              <a:rPr lang="uk-UA" b="1" i="1" dirty="0"/>
              <a:t>а</a:t>
            </a:r>
            <a:r>
              <a:rPr lang="en-US" b="1" i="1" dirty="0" err="1"/>
              <a:t>ctus</a:t>
            </a:r>
            <a:r>
              <a:rPr lang="en-US" b="1" i="1" dirty="0"/>
              <a:t> </a:t>
            </a:r>
            <a:r>
              <a:rPr lang="en-US" b="1" i="1" dirty="0" err="1"/>
              <a:t>spinothal</a:t>
            </a:r>
            <a:r>
              <a:rPr lang="uk-UA" b="1" i="1" dirty="0"/>
              <a:t>а</a:t>
            </a:r>
            <a:r>
              <a:rPr lang="en-US" b="1" i="1" dirty="0" err="1"/>
              <a:t>micus</a:t>
            </a:r>
            <a:r>
              <a:rPr lang="en-US" b="1" i="1" dirty="0"/>
              <a:t> </a:t>
            </a:r>
            <a:r>
              <a:rPr lang="en-US" b="1" i="1" dirty="0" err="1"/>
              <a:t>ventr</a:t>
            </a:r>
            <a:r>
              <a:rPr lang="uk-UA" b="1" i="1" dirty="0"/>
              <a:t>а</a:t>
            </a:r>
            <a:r>
              <a:rPr lang="en-US" b="1" i="1" dirty="0" err="1"/>
              <a:t>lis</a:t>
            </a:r>
            <a:r>
              <a:rPr lang="en-US" b="1" i="1" dirty="0"/>
              <a:t> [anterior], </a:t>
            </a:r>
            <a:r>
              <a:rPr lang="ru-RU" dirty="0"/>
              <a:t>проводить </a:t>
            </a:r>
            <a:r>
              <a:rPr lang="ru-RU" dirty="0" err="1"/>
              <a:t>імпульси</a:t>
            </a:r>
            <a:r>
              <a:rPr lang="ru-RU" dirty="0"/>
              <a:t> </a:t>
            </a:r>
            <a:r>
              <a:rPr lang="ru-RU" dirty="0" err="1"/>
              <a:t>тактильної</a:t>
            </a:r>
            <a:r>
              <a:rPr lang="ru-RU" dirty="0"/>
              <a:t> </a:t>
            </a:r>
            <a:r>
              <a:rPr lang="ru-RU" dirty="0" err="1"/>
              <a:t>чутливості</a:t>
            </a:r>
            <a:r>
              <a:rPr lang="ru-RU" dirty="0"/>
              <a:t>.</a:t>
            </a:r>
          </a:p>
        </p:txBody>
      </p:sp>
    </p:spTree>
    <p:extLst>
      <p:ext uri="{BB962C8B-B14F-4D97-AF65-F5344CB8AC3E}">
        <p14:creationId xmlns:p14="http://schemas.microsoft.com/office/powerpoint/2010/main" val="1101603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uk-UA" b="1" i="1" dirty="0"/>
              <a:t>План</a:t>
            </a:r>
            <a:r>
              <a:rPr lang="uk-UA" b="1" i="1" dirty="0" smtClean="0"/>
              <a:t>:</a:t>
            </a:r>
            <a:endParaRPr lang="ru-RU" b="1" dirty="0"/>
          </a:p>
        </p:txBody>
      </p:sp>
      <p:sp>
        <p:nvSpPr>
          <p:cNvPr id="5" name="Прямоугольник 4"/>
          <p:cNvSpPr/>
          <p:nvPr/>
        </p:nvSpPr>
        <p:spPr>
          <a:xfrm>
            <a:off x="971600" y="1556792"/>
            <a:ext cx="7416824" cy="4524315"/>
          </a:xfrm>
          <a:prstGeom prst="rect">
            <a:avLst/>
          </a:prstGeom>
        </p:spPr>
        <p:txBody>
          <a:bodyPr wrap="square">
            <a:spAutoFit/>
          </a:bodyPr>
          <a:lstStyle/>
          <a:p>
            <a:pPr marL="342900" lvl="0" indent="-342900">
              <a:buFont typeface="+mj-lt"/>
              <a:buAutoNum type="arabicPeriod"/>
            </a:pPr>
            <a:r>
              <a:rPr lang="uk-UA" sz="2400" dirty="0" smtClean="0"/>
              <a:t>Топографія </a:t>
            </a:r>
            <a:r>
              <a:rPr lang="uk-UA" sz="2400" dirty="0"/>
              <a:t>спинного мозку. Зовнішня будова спинного мозку.</a:t>
            </a:r>
            <a:endParaRPr lang="ru-RU" sz="2400" b="1" dirty="0"/>
          </a:p>
          <a:p>
            <a:pPr marL="342900" lvl="0" indent="-342900">
              <a:buFont typeface="+mj-lt"/>
              <a:buAutoNum type="arabicPeriod"/>
            </a:pPr>
            <a:r>
              <a:rPr lang="uk-UA" sz="2400" dirty="0"/>
              <a:t>Сегментарна будова та відділи спинного мозку. Співвідношення між хребцями і сегментами спинного мозку (правило </a:t>
            </a:r>
            <a:r>
              <a:rPr lang="uk-UA" sz="2400" dirty="0" err="1"/>
              <a:t>Шипо</a:t>
            </a:r>
            <a:r>
              <a:rPr lang="uk-UA" sz="2400" dirty="0"/>
              <a:t>). </a:t>
            </a:r>
            <a:endParaRPr lang="ru-RU" sz="2400" b="1" dirty="0"/>
          </a:p>
          <a:p>
            <a:pPr marL="342900" lvl="0" indent="-342900">
              <a:buFont typeface="+mj-lt"/>
              <a:buAutoNum type="arabicPeriod"/>
            </a:pPr>
            <a:r>
              <a:rPr lang="uk-UA" sz="2400" dirty="0"/>
              <a:t>Внутрішня будова спинного мозку. Будова сегменту. Сіра речовина. Будова задніх, бічних і передніх рогів спинного мозку</a:t>
            </a:r>
            <a:r>
              <a:rPr lang="uk-UA" sz="2400" b="1" dirty="0"/>
              <a:t>. </a:t>
            </a:r>
            <a:endParaRPr lang="ru-RU" sz="2400" b="1" dirty="0"/>
          </a:p>
          <a:p>
            <a:pPr marL="342900" lvl="0" indent="-342900">
              <a:buFont typeface="+mj-lt"/>
              <a:buAutoNum type="arabicPeriod"/>
            </a:pPr>
            <a:r>
              <a:rPr lang="uk-UA" sz="2400" dirty="0"/>
              <a:t>Біла речовина. Склад передніх, бічних і задніх канатиків спинного мозку.</a:t>
            </a:r>
            <a:endParaRPr lang="ru-RU" sz="2400" b="1" dirty="0"/>
          </a:p>
          <a:p>
            <a:pPr marL="342900" lvl="0" indent="-342900">
              <a:buFont typeface="+mj-lt"/>
              <a:buAutoNum type="arabicPeriod"/>
            </a:pPr>
            <a:r>
              <a:rPr lang="uk-UA" sz="2400" dirty="0"/>
              <a:t>Оболонки спинного мозку.</a:t>
            </a:r>
            <a:endParaRPr lang="ru-RU" sz="2400" b="1" dirty="0"/>
          </a:p>
          <a:p>
            <a:pPr marL="342900" lvl="0" indent="-342900">
              <a:buFont typeface="+mj-lt"/>
              <a:buAutoNum type="arabicPeriod"/>
            </a:pPr>
            <a:r>
              <a:rPr lang="uk-UA" sz="2400" dirty="0"/>
              <a:t>Кровоносні судини спинного мозку.</a:t>
            </a:r>
            <a:endParaRPr lang="ru-RU" sz="2400" b="1" dirty="0"/>
          </a:p>
        </p:txBody>
      </p:sp>
    </p:spTree>
    <p:extLst>
      <p:ext uri="{BB962C8B-B14F-4D97-AF65-F5344CB8AC3E}">
        <p14:creationId xmlns:p14="http://schemas.microsoft.com/office/powerpoint/2010/main" val="622169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45065" y="42948"/>
            <a:ext cx="7380312" cy="400110"/>
          </a:xfrm>
          <a:prstGeom prst="rect">
            <a:avLst/>
          </a:prstGeom>
        </p:spPr>
        <p:txBody>
          <a:bodyPr wrap="square">
            <a:spAutoFit/>
          </a:bodyPr>
          <a:lstStyle/>
          <a:p>
            <a:pPr algn="ctr"/>
            <a:r>
              <a:rPr lang="ru-RU" sz="2000" b="1" u="sng" dirty="0" err="1" smtClean="0"/>
              <a:t>Бічний</a:t>
            </a:r>
            <a:r>
              <a:rPr lang="ru-RU" sz="2000" b="1" u="sng" dirty="0" smtClean="0"/>
              <a:t> </a:t>
            </a:r>
            <a:r>
              <a:rPr lang="ru-RU" sz="2000" b="1" u="sng" dirty="0"/>
              <a:t>канатик, </a:t>
            </a:r>
            <a:r>
              <a:rPr lang="en-US" sz="2000" b="1" u="sng" dirty="0" err="1"/>
              <a:t>funiculus</a:t>
            </a:r>
            <a:r>
              <a:rPr lang="en-US" sz="2000" b="1" u="sng" dirty="0"/>
              <a:t> </a:t>
            </a:r>
            <a:r>
              <a:rPr lang="uk-UA" sz="2000" b="1" u="sng" dirty="0" err="1" smtClean="0"/>
              <a:t>laterаlis</a:t>
            </a:r>
            <a:r>
              <a:rPr lang="en-US" sz="2000" b="1" u="sng" dirty="0" smtClean="0"/>
              <a:t>, </a:t>
            </a:r>
            <a:r>
              <a:rPr lang="ru-RU" sz="2000" b="1" u="sng" dirty="0" err="1"/>
              <a:t>включає</a:t>
            </a:r>
            <a:r>
              <a:rPr lang="ru-RU" sz="2000" b="1" u="sng" dirty="0"/>
              <a:t> </a:t>
            </a:r>
            <a:r>
              <a:rPr lang="ru-RU" sz="2000" b="1" u="sng" dirty="0" err="1"/>
              <a:t>такі</a:t>
            </a:r>
            <a:r>
              <a:rPr lang="ru-RU" sz="2000" b="1" u="sng" dirty="0"/>
              <a:t> </a:t>
            </a:r>
            <a:r>
              <a:rPr lang="ru-RU" sz="2000" b="1" u="sng" dirty="0" err="1"/>
              <a:t>провідні</a:t>
            </a:r>
            <a:r>
              <a:rPr lang="ru-RU" sz="2000" b="1" u="sng" dirty="0"/>
              <a:t> шляхи:</a:t>
            </a:r>
          </a:p>
        </p:txBody>
      </p:sp>
      <p:sp>
        <p:nvSpPr>
          <p:cNvPr id="4" name="Прямоугольник 3"/>
          <p:cNvSpPr/>
          <p:nvPr/>
        </p:nvSpPr>
        <p:spPr>
          <a:xfrm>
            <a:off x="0" y="323561"/>
            <a:ext cx="9144000" cy="2800767"/>
          </a:xfrm>
          <a:prstGeom prst="rect">
            <a:avLst/>
          </a:prstGeom>
        </p:spPr>
        <p:txBody>
          <a:bodyPr wrap="square">
            <a:spAutoFit/>
          </a:bodyPr>
          <a:lstStyle/>
          <a:p>
            <a:r>
              <a:rPr lang="uk-UA" sz="1600" dirty="0" smtClean="0"/>
              <a:t>1</a:t>
            </a:r>
            <a:r>
              <a:rPr lang="uk-UA" sz="1600" dirty="0"/>
              <a:t>. </a:t>
            </a:r>
            <a:r>
              <a:rPr lang="uk-UA" sz="1600" b="1" i="1" dirty="0"/>
              <a:t>Задній </a:t>
            </a:r>
            <a:r>
              <a:rPr lang="uk-UA" sz="1600" b="1" i="1" dirty="0" err="1" smtClean="0"/>
              <a:t>спинно-мозочковий</a:t>
            </a:r>
            <a:r>
              <a:rPr lang="uk-UA" sz="1600" b="1" i="1" dirty="0" smtClean="0"/>
              <a:t> шлях, </a:t>
            </a:r>
            <a:r>
              <a:rPr lang="uk-UA" sz="1600" b="1" i="1" dirty="0" err="1" smtClean="0"/>
              <a:t>trаctus</a:t>
            </a:r>
            <a:r>
              <a:rPr lang="uk-UA" sz="1600" b="1" i="1" dirty="0" smtClean="0"/>
              <a:t> </a:t>
            </a:r>
            <a:r>
              <a:rPr lang="uk-UA" sz="1600" b="1" i="1" dirty="0" err="1"/>
              <a:t>spinocerebellaris</a:t>
            </a:r>
            <a:r>
              <a:rPr lang="uk-UA" sz="1600" b="1" i="1" dirty="0"/>
              <a:t> </a:t>
            </a:r>
            <a:r>
              <a:rPr lang="uk-UA" sz="1600" b="1" i="1" dirty="0" err="1"/>
              <a:t>dorsalis</a:t>
            </a:r>
            <a:r>
              <a:rPr lang="uk-UA" sz="1600" b="1" i="1" dirty="0"/>
              <a:t> [</a:t>
            </a:r>
            <a:r>
              <a:rPr lang="uk-UA" sz="1600" b="1" i="1" dirty="0" err="1"/>
              <a:t>posterior</a:t>
            </a:r>
            <a:r>
              <a:rPr lang="uk-UA" sz="1600" b="1" i="1" dirty="0"/>
              <a:t>] (пучок </a:t>
            </a:r>
            <a:r>
              <a:rPr lang="uk-UA" sz="1600" b="1" i="1" dirty="0" err="1"/>
              <a:t>Флексига</a:t>
            </a:r>
            <a:r>
              <a:rPr lang="uk-UA" sz="1600" b="1" i="1" dirty="0"/>
              <a:t>)</a:t>
            </a:r>
            <a:r>
              <a:rPr lang="uk-UA" sz="1600" dirty="0"/>
              <a:t>, проводить імпульси </a:t>
            </a:r>
            <a:r>
              <a:rPr lang="uk-UA" sz="1600" dirty="0" err="1"/>
              <a:t>пропріоцептивної</a:t>
            </a:r>
            <a:r>
              <a:rPr lang="uk-UA" sz="1600" dirty="0"/>
              <a:t> </a:t>
            </a:r>
            <a:r>
              <a:rPr lang="uk-UA" sz="1600" dirty="0" smtClean="0"/>
              <a:t>чутливості.</a:t>
            </a:r>
            <a:endParaRPr lang="ru-RU" sz="1600" dirty="0"/>
          </a:p>
          <a:p>
            <a:r>
              <a:rPr lang="uk-UA" sz="1600" dirty="0"/>
              <a:t>2. </a:t>
            </a:r>
            <a:r>
              <a:rPr lang="uk-UA" sz="1600" b="1" i="1" dirty="0"/>
              <a:t>Передній </a:t>
            </a:r>
            <a:r>
              <a:rPr lang="uk-UA" sz="1600" b="1" i="1" dirty="0" err="1" smtClean="0"/>
              <a:t>спинно-мозочковий</a:t>
            </a:r>
            <a:r>
              <a:rPr lang="uk-UA" sz="1600" b="1" i="1" dirty="0" smtClean="0"/>
              <a:t> </a:t>
            </a:r>
            <a:r>
              <a:rPr lang="uk-UA" sz="1600" b="1" i="1" dirty="0"/>
              <a:t>шлях, </a:t>
            </a:r>
            <a:r>
              <a:rPr lang="uk-UA" sz="1600" b="1" i="1" dirty="0" err="1" smtClean="0"/>
              <a:t>trаctus</a:t>
            </a:r>
            <a:r>
              <a:rPr lang="uk-UA" sz="1600" b="1" i="1" dirty="0" smtClean="0"/>
              <a:t> </a:t>
            </a:r>
            <a:r>
              <a:rPr lang="uk-UA" sz="1600" b="1" i="1" dirty="0" err="1"/>
              <a:t>spinocerebellaris</a:t>
            </a:r>
            <a:r>
              <a:rPr lang="uk-UA" sz="1600" b="1" i="1" dirty="0"/>
              <a:t> </a:t>
            </a:r>
            <a:r>
              <a:rPr lang="uk-UA" sz="1600" b="1" i="1" dirty="0" err="1" smtClean="0"/>
              <a:t>ventrаlis</a:t>
            </a:r>
            <a:r>
              <a:rPr lang="uk-UA" sz="1600" b="1" i="1" dirty="0" smtClean="0"/>
              <a:t> </a:t>
            </a:r>
            <a:r>
              <a:rPr lang="uk-UA" sz="1600" b="1" i="1" dirty="0"/>
              <a:t>[</a:t>
            </a:r>
            <a:r>
              <a:rPr lang="uk-UA" sz="1600" b="1" i="1" dirty="0" err="1" smtClean="0"/>
              <a:t>anterior</a:t>
            </a:r>
            <a:r>
              <a:rPr lang="uk-UA" sz="1600" b="1" i="1" dirty="0"/>
              <a:t> ]</a:t>
            </a:r>
            <a:r>
              <a:rPr lang="uk-UA" sz="1600" b="1" i="1" dirty="0" smtClean="0"/>
              <a:t> (пучок </a:t>
            </a:r>
            <a:r>
              <a:rPr lang="uk-UA" sz="1600" b="1" i="1" dirty="0" err="1"/>
              <a:t>Говерса</a:t>
            </a:r>
            <a:r>
              <a:rPr lang="uk-UA" sz="1600" b="1" i="1" dirty="0"/>
              <a:t>)</a:t>
            </a:r>
            <a:r>
              <a:rPr lang="uk-UA" sz="1600" dirty="0"/>
              <a:t>, також несе </a:t>
            </a:r>
            <a:r>
              <a:rPr lang="uk-UA" sz="1600" dirty="0" err="1"/>
              <a:t>пропріорецептивні</a:t>
            </a:r>
            <a:r>
              <a:rPr lang="uk-UA" sz="1600" dirty="0"/>
              <a:t> імпульси в </a:t>
            </a:r>
            <a:r>
              <a:rPr lang="uk-UA" sz="1600" dirty="0" smtClean="0"/>
              <a:t>мозок. </a:t>
            </a:r>
          </a:p>
          <a:p>
            <a:r>
              <a:rPr lang="uk-UA" sz="1600" dirty="0" smtClean="0"/>
              <a:t>3</a:t>
            </a:r>
            <a:r>
              <a:rPr lang="uk-UA" sz="1600" dirty="0"/>
              <a:t>. </a:t>
            </a:r>
            <a:r>
              <a:rPr lang="uk-UA" sz="1600" b="1" i="1" dirty="0"/>
              <a:t>Латеральний </a:t>
            </a:r>
            <a:r>
              <a:rPr lang="uk-UA" sz="1600" b="1" i="1" dirty="0" err="1" smtClean="0"/>
              <a:t>спинно-таламічний</a:t>
            </a:r>
            <a:r>
              <a:rPr lang="uk-UA" sz="1600" b="1" i="1" dirty="0" smtClean="0"/>
              <a:t> шлях, </a:t>
            </a:r>
            <a:r>
              <a:rPr lang="uk-UA" sz="1600" b="1" i="1" dirty="0" err="1" smtClean="0"/>
              <a:t>trаctus</a:t>
            </a:r>
            <a:r>
              <a:rPr lang="uk-UA" sz="1600" b="1" i="1" dirty="0" smtClean="0"/>
              <a:t> </a:t>
            </a:r>
            <a:r>
              <a:rPr lang="uk-UA" sz="1600" b="1" i="1" dirty="0" err="1" smtClean="0"/>
              <a:t>spinothaIаmicus</a:t>
            </a:r>
            <a:r>
              <a:rPr lang="uk-UA" sz="1600" b="1" i="1" dirty="0" smtClean="0"/>
              <a:t> </a:t>
            </a:r>
            <a:r>
              <a:rPr lang="uk-UA" sz="1600" b="1" i="1" dirty="0" err="1" smtClean="0"/>
              <a:t>laterаlis</a:t>
            </a:r>
            <a:r>
              <a:rPr lang="uk-UA" sz="1600" dirty="0"/>
              <a:t>, </a:t>
            </a:r>
            <a:r>
              <a:rPr lang="uk-UA" sz="1600" dirty="0" smtClean="0"/>
              <a:t>проводить </a:t>
            </a:r>
            <a:r>
              <a:rPr lang="uk-UA" sz="1600" dirty="0"/>
              <a:t>імпульси больової і температурної чутливості.</a:t>
            </a:r>
            <a:endParaRPr lang="ru-RU" sz="1600" dirty="0"/>
          </a:p>
          <a:p>
            <a:r>
              <a:rPr lang="uk-UA" sz="1600" dirty="0" smtClean="0"/>
              <a:t>4</a:t>
            </a:r>
            <a:r>
              <a:rPr lang="uk-UA" sz="1600" dirty="0"/>
              <a:t>. </a:t>
            </a:r>
            <a:r>
              <a:rPr lang="uk-UA" sz="1600" b="1" i="1" dirty="0"/>
              <a:t>Латеральний </a:t>
            </a:r>
            <a:r>
              <a:rPr lang="uk-UA" sz="1600" b="1" i="1" dirty="0" smtClean="0"/>
              <a:t>корково-спинномозковий </a:t>
            </a:r>
            <a:r>
              <a:rPr lang="uk-UA" sz="1600" b="1" i="1" dirty="0"/>
              <a:t>(</a:t>
            </a:r>
            <a:r>
              <a:rPr lang="uk-UA" sz="1600" b="1" i="1" dirty="0" smtClean="0"/>
              <a:t>пірамідний) шлях, </a:t>
            </a:r>
            <a:r>
              <a:rPr lang="uk-UA" sz="1600" b="1" i="1" dirty="0" err="1" smtClean="0"/>
              <a:t>trаctus</a:t>
            </a:r>
            <a:r>
              <a:rPr lang="uk-UA" sz="1600" b="1" i="1" dirty="0" smtClean="0"/>
              <a:t> </a:t>
            </a:r>
            <a:r>
              <a:rPr lang="uk-UA" sz="1600" b="1" i="1" dirty="0" err="1" smtClean="0"/>
              <a:t>corticospinаlis</a:t>
            </a:r>
            <a:r>
              <a:rPr lang="uk-UA" sz="1600" b="1" i="1" dirty="0" smtClean="0"/>
              <a:t> </a:t>
            </a:r>
            <a:r>
              <a:rPr lang="uk-UA" sz="1600" b="1" i="1" dirty="0"/>
              <a:t>(</a:t>
            </a:r>
            <a:r>
              <a:rPr lang="uk-UA" sz="1600" b="1" i="1" dirty="0" err="1" smtClean="0"/>
              <a:t>pyramidаlis</a:t>
            </a:r>
            <a:r>
              <a:rPr lang="uk-UA" sz="1600" b="1" i="1" dirty="0"/>
              <a:t>) </a:t>
            </a:r>
            <a:r>
              <a:rPr lang="uk-UA" sz="1600" b="1" i="1" dirty="0" err="1" smtClean="0"/>
              <a:t>laterаlis</a:t>
            </a:r>
            <a:r>
              <a:rPr lang="uk-UA" sz="1600" b="1" i="1" dirty="0"/>
              <a:t>, </a:t>
            </a:r>
            <a:r>
              <a:rPr lang="uk-UA" sz="1600" dirty="0"/>
              <a:t>проводить рухові імпульси від кори великого мозку до </a:t>
            </a:r>
            <a:r>
              <a:rPr lang="uk-UA" sz="1600" dirty="0" smtClean="0"/>
              <a:t>передніх рогів </a:t>
            </a:r>
            <a:r>
              <a:rPr lang="uk-UA" sz="1600" dirty="0"/>
              <a:t>спинного </a:t>
            </a:r>
            <a:r>
              <a:rPr lang="uk-UA" sz="1600" dirty="0" smtClean="0"/>
              <a:t>мозку, волокна </a:t>
            </a:r>
            <a:r>
              <a:rPr lang="uk-UA" sz="1600" dirty="0"/>
              <a:t>цього шляху, є відростками гігантських пірамідних </a:t>
            </a:r>
            <a:r>
              <a:rPr lang="uk-UA" sz="1600" dirty="0" smtClean="0"/>
              <a:t>клітин.</a:t>
            </a:r>
            <a:endParaRPr lang="ru-RU" sz="1600" dirty="0"/>
          </a:p>
          <a:p>
            <a:r>
              <a:rPr lang="uk-UA" sz="1600" dirty="0"/>
              <a:t>5. </a:t>
            </a:r>
            <a:r>
              <a:rPr lang="uk-UA" sz="1600" b="1" i="1" dirty="0" err="1" smtClean="0"/>
              <a:t>Красноядерно-спинномозковий</a:t>
            </a:r>
            <a:r>
              <a:rPr lang="uk-UA" sz="1600" b="1" i="1" dirty="0" smtClean="0"/>
              <a:t> </a:t>
            </a:r>
            <a:r>
              <a:rPr lang="uk-UA" sz="1600" b="1" i="1" dirty="0"/>
              <a:t>шлях, </a:t>
            </a:r>
            <a:r>
              <a:rPr lang="uk-UA" sz="1600" b="1" i="1" dirty="0" err="1" smtClean="0"/>
              <a:t>trаctus</a:t>
            </a:r>
            <a:r>
              <a:rPr lang="uk-UA" sz="1600" b="1" i="1" dirty="0" smtClean="0"/>
              <a:t> </a:t>
            </a:r>
            <a:r>
              <a:rPr lang="uk-UA" sz="1600" b="1" i="1" dirty="0" err="1" smtClean="0"/>
              <a:t>rubrospinаlis</a:t>
            </a:r>
            <a:r>
              <a:rPr lang="uk-UA" sz="1600" dirty="0"/>
              <a:t>, </a:t>
            </a:r>
            <a:r>
              <a:rPr lang="uk-UA" sz="1600" dirty="0" smtClean="0"/>
              <a:t>є </a:t>
            </a:r>
            <a:r>
              <a:rPr lang="uk-UA" sz="1600" dirty="0"/>
              <a:t>провідником імпульсів автоматичного (підсвідомого) управління рухами і тонусом скелетних м'язів до передніх рогів спинного мозку</a:t>
            </a:r>
            <a:r>
              <a:rPr lang="uk-UA" sz="1600" dirty="0" smtClean="0"/>
              <a:t>.</a:t>
            </a:r>
            <a:endParaRPr lang="ru-RU" sz="1600" dirty="0"/>
          </a:p>
        </p:txBody>
      </p:sp>
      <p:sp>
        <p:nvSpPr>
          <p:cNvPr id="5" name="Прямоугольник 4"/>
          <p:cNvSpPr/>
          <p:nvPr/>
        </p:nvSpPr>
        <p:spPr>
          <a:xfrm>
            <a:off x="0" y="2996952"/>
            <a:ext cx="9144000" cy="1138773"/>
          </a:xfrm>
          <a:prstGeom prst="rect">
            <a:avLst/>
          </a:prstGeom>
        </p:spPr>
        <p:txBody>
          <a:bodyPr wrap="square">
            <a:spAutoFit/>
          </a:bodyPr>
          <a:lstStyle/>
          <a:p>
            <a:r>
              <a:rPr lang="uk-UA" sz="2000" b="1" u="sng" dirty="0" smtClean="0"/>
              <a:t>Задній </a:t>
            </a:r>
            <a:r>
              <a:rPr lang="uk-UA" sz="2000" b="1" u="sng" dirty="0"/>
              <a:t>канатик, </a:t>
            </a:r>
            <a:r>
              <a:rPr lang="uk-UA" sz="2000" b="1" u="sng" dirty="0" err="1"/>
              <a:t>funiculus</a:t>
            </a:r>
            <a:r>
              <a:rPr lang="uk-UA" sz="2000" b="1" u="sng" dirty="0"/>
              <a:t> </a:t>
            </a:r>
            <a:r>
              <a:rPr lang="uk-UA" sz="2000" b="1" u="sng" dirty="0" err="1"/>
              <a:t>dorsalis</a:t>
            </a:r>
            <a:r>
              <a:rPr lang="uk-UA" sz="2000" b="1" u="sng" dirty="0"/>
              <a:t> [</a:t>
            </a:r>
            <a:r>
              <a:rPr lang="uk-UA" sz="2000" b="1" u="sng" dirty="0" err="1"/>
              <a:t>posterior</a:t>
            </a:r>
            <a:r>
              <a:rPr lang="uk-UA" sz="2000" b="1" u="sng" dirty="0"/>
              <a:t>] </a:t>
            </a:r>
            <a:r>
              <a:rPr lang="uk-UA" sz="1600" dirty="0" smtClean="0"/>
              <a:t>проміжною </a:t>
            </a:r>
            <a:r>
              <a:rPr lang="uk-UA" sz="1600" dirty="0"/>
              <a:t>борозною ділиться на два пучка: </a:t>
            </a:r>
            <a:endParaRPr lang="ru-RU" sz="1600" dirty="0"/>
          </a:p>
          <a:p>
            <a:r>
              <a:rPr lang="uk-UA" sz="1600" dirty="0"/>
              <a:t>1. </a:t>
            </a:r>
            <a:r>
              <a:rPr lang="uk-UA" sz="1600" b="1" i="1" dirty="0"/>
              <a:t>Тонкий пучок (</a:t>
            </a:r>
            <a:r>
              <a:rPr lang="uk-UA" sz="1600" b="1" i="1" dirty="0" err="1"/>
              <a:t>пучок</a:t>
            </a:r>
            <a:r>
              <a:rPr lang="uk-UA" sz="1600" b="1" i="1" dirty="0"/>
              <a:t> Голля), </a:t>
            </a:r>
            <a:r>
              <a:rPr lang="uk-UA" sz="1600" b="1" i="1" dirty="0" err="1"/>
              <a:t>fasciculus</a:t>
            </a:r>
            <a:r>
              <a:rPr lang="uk-UA" sz="1600" b="1" i="1" dirty="0"/>
              <a:t> </a:t>
            </a:r>
            <a:r>
              <a:rPr lang="uk-UA" sz="1600" b="1" i="1" dirty="0" err="1"/>
              <a:t>grаcilis</a:t>
            </a:r>
            <a:r>
              <a:rPr lang="uk-UA" sz="1600" dirty="0"/>
              <a:t>, </a:t>
            </a:r>
            <a:r>
              <a:rPr lang="uk-UA" sz="1600" dirty="0" smtClean="0"/>
              <a:t>проводить імпульси від </a:t>
            </a:r>
            <a:r>
              <a:rPr lang="uk-UA" sz="1600" dirty="0" err="1" smtClean="0"/>
              <a:t>пропріорецепторів</a:t>
            </a:r>
            <a:r>
              <a:rPr lang="uk-UA" sz="1600" dirty="0" smtClean="0"/>
              <a:t> нижніх </a:t>
            </a:r>
            <a:r>
              <a:rPr lang="uk-UA" sz="1600" dirty="0"/>
              <a:t>відділів тулуба і нижніх кінцівок відповідної сторони до довгастого мозку. У нього входять волокна, що вступають до складу задніх корінців 19 нижніх сегментів спинного мозку</a:t>
            </a:r>
            <a:r>
              <a:rPr lang="uk-UA" sz="1600" dirty="0" smtClean="0"/>
              <a:t>.</a:t>
            </a:r>
            <a:endParaRPr lang="ru-RU" sz="1600" dirty="0"/>
          </a:p>
        </p:txBody>
      </p:sp>
      <p:pic>
        <p:nvPicPr>
          <p:cNvPr id="6"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077072"/>
            <a:ext cx="5436096" cy="278092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0" y="4005064"/>
            <a:ext cx="3851920" cy="2554545"/>
          </a:xfrm>
          <a:prstGeom prst="rect">
            <a:avLst/>
          </a:prstGeom>
        </p:spPr>
        <p:txBody>
          <a:bodyPr wrap="square">
            <a:spAutoFit/>
          </a:bodyPr>
          <a:lstStyle/>
          <a:p>
            <a:r>
              <a:rPr lang="uk-UA" sz="1600" dirty="0"/>
              <a:t>2. </a:t>
            </a:r>
            <a:r>
              <a:rPr lang="uk-UA" sz="1600" b="1" i="1" dirty="0"/>
              <a:t>Клиноподібний пучок (</a:t>
            </a:r>
            <a:r>
              <a:rPr lang="uk-UA" sz="1600" b="1" i="1" dirty="0" err="1"/>
              <a:t>пучок</a:t>
            </a:r>
            <a:r>
              <a:rPr lang="uk-UA" sz="1600" b="1" i="1" dirty="0"/>
              <a:t> </a:t>
            </a:r>
            <a:r>
              <a:rPr lang="uk-UA" sz="1600" b="1" i="1" dirty="0" err="1"/>
              <a:t>Бурдаха</a:t>
            </a:r>
            <a:r>
              <a:rPr lang="uk-UA" sz="1600" b="1" i="1" dirty="0"/>
              <a:t>), </a:t>
            </a:r>
            <a:r>
              <a:rPr lang="uk-UA" sz="1600" b="1" i="1" dirty="0" err="1"/>
              <a:t>fasciculus</a:t>
            </a:r>
            <a:r>
              <a:rPr lang="uk-UA" sz="1600" b="1" i="1" dirty="0"/>
              <a:t> </a:t>
            </a:r>
            <a:r>
              <a:rPr lang="uk-UA" sz="1600" b="1" i="1" dirty="0" err="1"/>
              <a:t>cuneаtus</a:t>
            </a:r>
            <a:r>
              <a:rPr lang="uk-UA" sz="1600" b="1" i="1" dirty="0"/>
              <a:t>,</a:t>
            </a:r>
            <a:r>
              <a:rPr lang="uk-UA" sz="1600" dirty="0"/>
              <a:t> формується за рахунок </a:t>
            </a:r>
            <a:r>
              <a:rPr lang="uk-UA" sz="1600" dirty="0" smtClean="0"/>
              <a:t>волокон нейронів 12 </a:t>
            </a:r>
            <a:r>
              <a:rPr lang="uk-UA" sz="1600" dirty="0"/>
              <a:t>верхніх сегментів спинного </a:t>
            </a:r>
            <a:r>
              <a:rPr lang="uk-UA" sz="1600" dirty="0" smtClean="0"/>
              <a:t>мозку, </a:t>
            </a:r>
            <a:r>
              <a:rPr lang="uk-UA" sz="1600" dirty="0"/>
              <a:t>які </a:t>
            </a:r>
            <a:r>
              <a:rPr lang="uk-UA" sz="1600" dirty="0" smtClean="0"/>
              <a:t>іннервують </a:t>
            </a:r>
            <a:r>
              <a:rPr lang="uk-UA" sz="1600" dirty="0"/>
              <a:t>верхні кінцівки і верхню частину тулуба. </a:t>
            </a:r>
            <a:endParaRPr lang="uk-UA" sz="1600" dirty="0" smtClean="0"/>
          </a:p>
          <a:p>
            <a:r>
              <a:rPr lang="uk-UA" sz="1600" dirty="0" smtClean="0"/>
              <a:t>Тонкий </a:t>
            </a:r>
            <a:r>
              <a:rPr lang="uk-UA" sz="1600" dirty="0"/>
              <a:t>і клиновидний пучки </a:t>
            </a:r>
            <a:r>
              <a:rPr lang="uk-UA" sz="1600" dirty="0" smtClean="0"/>
              <a:t>- це </a:t>
            </a:r>
            <a:r>
              <a:rPr lang="uk-UA" sz="1600" dirty="0"/>
              <a:t>провідники </a:t>
            </a:r>
            <a:r>
              <a:rPr lang="uk-UA" sz="1600" dirty="0" err="1"/>
              <a:t>пропріоцептивної</a:t>
            </a:r>
            <a:r>
              <a:rPr lang="uk-UA" sz="1600" dirty="0"/>
              <a:t> чутливості, які несуть в кору півкуль великого мозку інформацію про положення тіла і його частин у просторі.</a:t>
            </a:r>
            <a:endParaRPr lang="ru-RU" sz="1600" dirty="0"/>
          </a:p>
        </p:txBody>
      </p:sp>
    </p:spTree>
    <p:extLst>
      <p:ext uri="{BB962C8B-B14F-4D97-AF65-F5344CB8AC3E}">
        <p14:creationId xmlns:p14="http://schemas.microsoft.com/office/powerpoint/2010/main" val="356616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80728"/>
            <a:ext cx="702945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ÐÐ¾ÑÐ¾Ð¶ÐµÐµ Ð¸Ð·Ð¾Ð±ÑÐ°Ð¶ÐµÐ½Ð¸Ðµ"/>
          <p:cNvPicPr>
            <a:picLocks noChangeAspect="1" noChangeArrowheads="1"/>
          </p:cNvPicPr>
          <p:nvPr/>
        </p:nvPicPr>
        <p:blipFill rotWithShape="1">
          <a:blip r:embed="rId3">
            <a:extLst>
              <a:ext uri="{28A0092B-C50C-407E-A947-70E740481C1C}">
                <a14:useLocalDpi xmlns:a14="http://schemas.microsoft.com/office/drawing/2010/main" val="0"/>
              </a:ext>
            </a:extLst>
          </a:blip>
          <a:srcRect l="12268" t="8325" r="12360" b="12555"/>
          <a:stretch/>
        </p:blipFill>
        <p:spPr bwMode="auto">
          <a:xfrm>
            <a:off x="0" y="779551"/>
            <a:ext cx="9144000" cy="542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70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vmede.org/sait/content/Anatomija_sapin_3/1_files/mb4_08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6632"/>
            <a:ext cx="504825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3550394"/>
            <a:ext cx="8496944" cy="3293209"/>
          </a:xfrm>
          <a:prstGeom prst="rect">
            <a:avLst/>
          </a:prstGeom>
        </p:spPr>
        <p:txBody>
          <a:bodyPr wrap="square">
            <a:spAutoFit/>
          </a:bodyPr>
          <a:lstStyle/>
          <a:p>
            <a:r>
              <a:rPr lang="ru-RU" sz="1600" b="1" dirty="0" err="1"/>
              <a:t>Розташування</a:t>
            </a:r>
            <a:r>
              <a:rPr lang="ru-RU" sz="1600" b="1" dirty="0"/>
              <a:t> </a:t>
            </a:r>
            <a:r>
              <a:rPr lang="ru-RU" sz="1600" b="1" dirty="0" err="1"/>
              <a:t>провідних</a:t>
            </a:r>
            <a:r>
              <a:rPr lang="ru-RU" sz="1600" b="1" dirty="0"/>
              <a:t> </a:t>
            </a:r>
            <a:r>
              <a:rPr lang="ru-RU" sz="1600" b="1" dirty="0" err="1"/>
              <a:t>шляхів</a:t>
            </a:r>
            <a:r>
              <a:rPr lang="ru-RU" sz="1600" b="1" dirty="0"/>
              <a:t> в </a:t>
            </a:r>
            <a:r>
              <a:rPr lang="ru-RU" sz="1600" b="1" dirty="0" err="1"/>
              <a:t>білій</a:t>
            </a:r>
            <a:r>
              <a:rPr lang="ru-RU" sz="1600" b="1" dirty="0"/>
              <a:t> </a:t>
            </a:r>
            <a:r>
              <a:rPr lang="ru-RU" sz="1600" b="1" dirty="0" err="1"/>
              <a:t>речовині</a:t>
            </a:r>
            <a:r>
              <a:rPr lang="ru-RU" sz="1600" b="1" dirty="0"/>
              <a:t> (1 - 18) і ядер </a:t>
            </a:r>
            <a:r>
              <a:rPr lang="ru-RU" sz="1600" b="1" dirty="0" err="1"/>
              <a:t>сірої</a:t>
            </a:r>
            <a:r>
              <a:rPr lang="ru-RU" sz="1600" b="1" dirty="0"/>
              <a:t> </a:t>
            </a:r>
            <a:r>
              <a:rPr lang="ru-RU" sz="1600" b="1" dirty="0" err="1"/>
              <a:t>речовини</a:t>
            </a:r>
            <a:r>
              <a:rPr lang="ru-RU" sz="1600" b="1" dirty="0"/>
              <a:t> (19 - 28). </a:t>
            </a:r>
            <a:endParaRPr lang="ru-RU" sz="1600" b="1" dirty="0" smtClean="0"/>
          </a:p>
          <a:p>
            <a:r>
              <a:rPr lang="ru-RU" sz="1600" b="1" dirty="0" err="1" smtClean="0"/>
              <a:t>Поперечний</a:t>
            </a:r>
            <a:r>
              <a:rPr lang="ru-RU" sz="1600" b="1" dirty="0" smtClean="0"/>
              <a:t> </a:t>
            </a:r>
            <a:r>
              <a:rPr lang="ru-RU" sz="1600" b="1" dirty="0" err="1"/>
              <a:t>зріз</a:t>
            </a:r>
            <a:r>
              <a:rPr lang="ru-RU" sz="1600" b="1" dirty="0"/>
              <a:t> спинного </a:t>
            </a:r>
            <a:r>
              <a:rPr lang="ru-RU" sz="1600" b="1" dirty="0" err="1"/>
              <a:t>мозку</a:t>
            </a:r>
            <a:r>
              <a:rPr lang="ru-RU" sz="1600" b="1" dirty="0"/>
              <a:t> (схема): </a:t>
            </a:r>
            <a:endParaRPr lang="ru-RU" sz="1600" b="1" dirty="0" smtClean="0"/>
          </a:p>
          <a:p>
            <a:r>
              <a:rPr lang="ru-RU" sz="1600" dirty="0" smtClean="0"/>
              <a:t>1</a:t>
            </a:r>
            <a:r>
              <a:rPr lang="ru-RU" sz="1600" dirty="0"/>
              <a:t>, 2 - тонкий і </a:t>
            </a:r>
            <a:r>
              <a:rPr lang="ru-RU" sz="1600" dirty="0" err="1" smtClean="0"/>
              <a:t>клиноподібний</a:t>
            </a:r>
            <a:r>
              <a:rPr lang="ru-RU" sz="1600" dirty="0" smtClean="0"/>
              <a:t> </a:t>
            </a:r>
            <a:r>
              <a:rPr lang="ru-RU" sz="1600" dirty="0"/>
              <a:t>пучки; 3 - </a:t>
            </a:r>
            <a:r>
              <a:rPr lang="ru-RU" sz="1600" dirty="0" err="1"/>
              <a:t>власний</a:t>
            </a:r>
            <a:r>
              <a:rPr lang="ru-RU" sz="1600" dirty="0"/>
              <a:t> (</a:t>
            </a:r>
            <a:r>
              <a:rPr lang="ru-RU" sz="1600" dirty="0" err="1"/>
              <a:t>задній</a:t>
            </a:r>
            <a:r>
              <a:rPr lang="ru-RU" sz="1600" dirty="0"/>
              <a:t>) пучок; 4 - </a:t>
            </a:r>
            <a:r>
              <a:rPr lang="ru-RU" sz="1600" dirty="0" err="1"/>
              <a:t>задній</a:t>
            </a:r>
            <a:r>
              <a:rPr lang="ru-RU" sz="1600" dirty="0"/>
              <a:t> </a:t>
            </a:r>
            <a:r>
              <a:rPr lang="ru-RU" sz="1600" dirty="0" smtClean="0"/>
              <a:t>спинно-</a:t>
            </a:r>
            <a:r>
              <a:rPr lang="ru-RU" sz="1600" dirty="0" err="1" smtClean="0"/>
              <a:t>мозочковий</a:t>
            </a:r>
            <a:r>
              <a:rPr lang="ru-RU" sz="1600" dirty="0" smtClean="0"/>
              <a:t> </a:t>
            </a:r>
            <a:r>
              <a:rPr lang="ru-RU" sz="1600" dirty="0"/>
              <a:t>шлях; 5 - </a:t>
            </a:r>
            <a:r>
              <a:rPr lang="ru-RU" sz="1600" dirty="0" err="1"/>
              <a:t>латеральний</a:t>
            </a:r>
            <a:r>
              <a:rPr lang="ru-RU" sz="1600" dirty="0"/>
              <a:t> </a:t>
            </a:r>
            <a:r>
              <a:rPr lang="ru-RU" sz="1600" dirty="0" err="1"/>
              <a:t>пірамідний</a:t>
            </a:r>
            <a:r>
              <a:rPr lang="ru-RU" sz="1600" dirty="0"/>
              <a:t> (</a:t>
            </a:r>
            <a:r>
              <a:rPr lang="ru-RU" sz="1600" dirty="0" smtClean="0"/>
              <a:t>корково-</a:t>
            </a:r>
            <a:r>
              <a:rPr lang="ru-RU" sz="1600" dirty="0" err="1" smtClean="0"/>
              <a:t>спинномозковий</a:t>
            </a:r>
            <a:r>
              <a:rPr lang="ru-RU" sz="1600" dirty="0" smtClean="0"/>
              <a:t>) </a:t>
            </a:r>
            <a:r>
              <a:rPr lang="ru-RU" sz="1600" dirty="0"/>
              <a:t>шлях; 6 - </a:t>
            </a:r>
            <a:r>
              <a:rPr lang="ru-RU" sz="1600" dirty="0" err="1"/>
              <a:t>власний</a:t>
            </a:r>
            <a:r>
              <a:rPr lang="ru-RU" sz="1600" dirty="0"/>
              <a:t> пучок (</a:t>
            </a:r>
            <a:r>
              <a:rPr lang="ru-RU" sz="1600" dirty="0" err="1"/>
              <a:t>латеральний</a:t>
            </a:r>
            <a:r>
              <a:rPr lang="ru-RU" sz="1600" dirty="0"/>
              <a:t>); 7 </a:t>
            </a:r>
            <a:r>
              <a:rPr lang="ru-RU" sz="1600" dirty="0" smtClean="0"/>
              <a:t>– красноядерно-</a:t>
            </a:r>
            <a:r>
              <a:rPr lang="ru-RU" sz="1600" dirty="0" err="1" smtClean="0"/>
              <a:t>спинномозговий</a:t>
            </a:r>
            <a:r>
              <a:rPr lang="ru-RU" sz="1600" dirty="0" smtClean="0"/>
              <a:t> </a:t>
            </a:r>
            <a:r>
              <a:rPr lang="ru-RU" sz="1600" dirty="0"/>
              <a:t>шлях; 8 - </a:t>
            </a:r>
            <a:r>
              <a:rPr lang="ru-RU" sz="1600" dirty="0" err="1"/>
              <a:t>латеральний</a:t>
            </a:r>
            <a:r>
              <a:rPr lang="ru-RU" sz="1600" dirty="0"/>
              <a:t> </a:t>
            </a:r>
            <a:r>
              <a:rPr lang="ru-RU" sz="1600" dirty="0" smtClean="0"/>
              <a:t>спинно-</a:t>
            </a:r>
            <a:r>
              <a:rPr lang="ru-RU" sz="1600" dirty="0" err="1" smtClean="0"/>
              <a:t>таламічний</a:t>
            </a:r>
            <a:r>
              <a:rPr lang="ru-RU" sz="1600" dirty="0" smtClean="0"/>
              <a:t> </a:t>
            </a:r>
            <a:r>
              <a:rPr lang="ru-RU" sz="1600" dirty="0"/>
              <a:t>шлях; 9 - </a:t>
            </a:r>
            <a:r>
              <a:rPr lang="ru-RU" sz="1600" dirty="0" err="1"/>
              <a:t>задній</a:t>
            </a:r>
            <a:r>
              <a:rPr lang="ru-RU" sz="1600" dirty="0"/>
              <a:t> </a:t>
            </a:r>
            <a:r>
              <a:rPr lang="ru-RU" sz="1600" dirty="0" err="1" smtClean="0"/>
              <a:t>присінково-спинномозковий</a:t>
            </a:r>
            <a:r>
              <a:rPr lang="ru-RU" sz="1600" dirty="0" smtClean="0"/>
              <a:t> </a:t>
            </a:r>
            <a:r>
              <a:rPr lang="ru-RU" sz="1600" dirty="0"/>
              <a:t>шлях; 10 - </a:t>
            </a:r>
            <a:r>
              <a:rPr lang="ru-RU" sz="1600" dirty="0" err="1"/>
              <a:t>передній</a:t>
            </a:r>
            <a:r>
              <a:rPr lang="ru-RU" sz="1600" dirty="0"/>
              <a:t> </a:t>
            </a:r>
            <a:r>
              <a:rPr lang="ru-RU" sz="1600" dirty="0" smtClean="0"/>
              <a:t>спинно-</a:t>
            </a:r>
            <a:r>
              <a:rPr lang="ru-RU" sz="1600" dirty="0" err="1" smtClean="0"/>
              <a:t>мозочковий</a:t>
            </a:r>
            <a:r>
              <a:rPr lang="ru-RU" sz="1600" dirty="0" smtClean="0"/>
              <a:t> </a:t>
            </a:r>
            <a:r>
              <a:rPr lang="ru-RU" sz="1600" dirty="0"/>
              <a:t>шлях; 11 - </a:t>
            </a:r>
            <a:r>
              <a:rPr lang="ru-RU" sz="1600" dirty="0" smtClean="0"/>
              <a:t>спинно-</a:t>
            </a:r>
            <a:r>
              <a:rPr lang="ru-RU" sz="1600" dirty="0" err="1" smtClean="0"/>
              <a:t>покришечний</a:t>
            </a:r>
            <a:r>
              <a:rPr lang="ru-RU" sz="1600" dirty="0" smtClean="0"/>
              <a:t> </a:t>
            </a:r>
            <a:r>
              <a:rPr lang="ru-RU" sz="1600" dirty="0"/>
              <a:t>шлях; 12 </a:t>
            </a:r>
            <a:r>
              <a:rPr lang="ru-RU" sz="1600" dirty="0" smtClean="0"/>
              <a:t>– </a:t>
            </a:r>
            <a:r>
              <a:rPr lang="ru-RU" sz="1600" dirty="0" err="1" smtClean="0"/>
              <a:t>оліво-спинномозковий</a:t>
            </a:r>
            <a:r>
              <a:rPr lang="ru-RU" sz="1600" dirty="0" smtClean="0"/>
              <a:t> </a:t>
            </a:r>
            <a:r>
              <a:rPr lang="ru-RU" sz="1600" dirty="0"/>
              <a:t>шлях; 13 </a:t>
            </a:r>
            <a:r>
              <a:rPr lang="ru-RU" sz="1600" dirty="0" smtClean="0"/>
              <a:t>– </a:t>
            </a:r>
            <a:r>
              <a:rPr lang="ru-RU" sz="1600" dirty="0" err="1" smtClean="0"/>
              <a:t>ретикуло-спинномозковий</a:t>
            </a:r>
            <a:r>
              <a:rPr lang="ru-RU" sz="1600" dirty="0" smtClean="0"/>
              <a:t> </a:t>
            </a:r>
            <a:r>
              <a:rPr lang="ru-RU" sz="1600" dirty="0"/>
              <a:t>шлях; 14 - </a:t>
            </a:r>
            <a:r>
              <a:rPr lang="ru-RU" sz="1600" dirty="0" err="1" smtClean="0"/>
              <a:t>присінково-спинномозковий</a:t>
            </a:r>
            <a:r>
              <a:rPr lang="ru-RU" sz="1600" dirty="0" smtClean="0"/>
              <a:t> </a:t>
            </a:r>
            <a:r>
              <a:rPr lang="ru-RU" sz="1600" dirty="0"/>
              <a:t>шлях; 15 - </a:t>
            </a:r>
            <a:r>
              <a:rPr lang="ru-RU" sz="1600" dirty="0" err="1"/>
              <a:t>передній</a:t>
            </a:r>
            <a:r>
              <a:rPr lang="ru-RU" sz="1600" dirty="0"/>
              <a:t> </a:t>
            </a:r>
            <a:r>
              <a:rPr lang="ru-RU" sz="1600" dirty="0" smtClean="0"/>
              <a:t>спинно-</a:t>
            </a:r>
            <a:r>
              <a:rPr lang="ru-RU" sz="1600" dirty="0" err="1" smtClean="0"/>
              <a:t>таламічний</a:t>
            </a:r>
            <a:r>
              <a:rPr lang="ru-RU" sz="1600" dirty="0" smtClean="0"/>
              <a:t> </a:t>
            </a:r>
            <a:r>
              <a:rPr lang="ru-RU" sz="1600" dirty="0"/>
              <a:t>шлях; 16 - </a:t>
            </a:r>
            <a:r>
              <a:rPr lang="ru-RU" sz="1600" dirty="0" err="1"/>
              <a:t>власний</a:t>
            </a:r>
            <a:r>
              <a:rPr lang="ru-RU" sz="1600" dirty="0"/>
              <a:t> пучок (</a:t>
            </a:r>
            <a:r>
              <a:rPr lang="ru-RU" sz="1600" dirty="0" err="1"/>
              <a:t>передній</a:t>
            </a:r>
            <a:r>
              <a:rPr lang="ru-RU" sz="1600" dirty="0"/>
              <a:t>); 17 - </a:t>
            </a:r>
            <a:r>
              <a:rPr lang="ru-RU" sz="1600" dirty="0" err="1"/>
              <a:t>передній</a:t>
            </a:r>
            <a:r>
              <a:rPr lang="ru-RU" sz="1600" dirty="0"/>
              <a:t> </a:t>
            </a:r>
            <a:r>
              <a:rPr lang="ru-RU" sz="1600" dirty="0" err="1"/>
              <a:t>пірамідний</a:t>
            </a:r>
            <a:r>
              <a:rPr lang="ru-RU" sz="1600" dirty="0"/>
              <a:t> (</a:t>
            </a:r>
            <a:r>
              <a:rPr lang="ru-RU" sz="1600" dirty="0" smtClean="0"/>
              <a:t>корково-</a:t>
            </a:r>
            <a:r>
              <a:rPr lang="ru-RU" sz="1600" dirty="0" err="1" smtClean="0"/>
              <a:t>спинномозковий</a:t>
            </a:r>
            <a:r>
              <a:rPr lang="ru-RU" sz="1600" dirty="0" smtClean="0"/>
              <a:t>) </a:t>
            </a:r>
            <a:r>
              <a:rPr lang="ru-RU" sz="1600" dirty="0"/>
              <a:t>шлях; 18 - </a:t>
            </a:r>
            <a:r>
              <a:rPr lang="ru-RU" sz="1600" dirty="0" err="1" smtClean="0"/>
              <a:t>покришечно-спинномозковий</a:t>
            </a:r>
            <a:r>
              <a:rPr lang="ru-RU" sz="1600" dirty="0" smtClean="0"/>
              <a:t> </a:t>
            </a:r>
            <a:r>
              <a:rPr lang="ru-RU" sz="1600" dirty="0"/>
              <a:t>шлях; 19 - </a:t>
            </a:r>
            <a:r>
              <a:rPr lang="ru-RU" sz="1600" dirty="0" err="1" smtClean="0"/>
              <a:t>задньо-медіальне</a:t>
            </a:r>
            <a:r>
              <a:rPr lang="ru-RU" sz="1600" dirty="0" smtClean="0"/>
              <a:t> </a:t>
            </a:r>
            <a:r>
              <a:rPr lang="ru-RU" sz="1600" dirty="0"/>
              <a:t>ядро; 20 - </a:t>
            </a:r>
            <a:r>
              <a:rPr lang="ru-RU" sz="1600" dirty="0" err="1"/>
              <a:t>передньо-медіальне</a:t>
            </a:r>
            <a:r>
              <a:rPr lang="ru-RU" sz="1600" dirty="0"/>
              <a:t> ядро; 21 - </a:t>
            </a:r>
            <a:r>
              <a:rPr lang="ru-RU" sz="1600" dirty="0" err="1"/>
              <a:t>центральне</a:t>
            </a:r>
            <a:r>
              <a:rPr lang="ru-RU" sz="1600" dirty="0"/>
              <a:t> ядро; 22 - </a:t>
            </a:r>
            <a:r>
              <a:rPr lang="ru-RU" sz="1600" dirty="0" err="1" smtClean="0"/>
              <a:t>передньо-латеральне</a:t>
            </a:r>
            <a:r>
              <a:rPr lang="ru-RU" sz="1600" dirty="0" smtClean="0"/>
              <a:t> </a:t>
            </a:r>
            <a:r>
              <a:rPr lang="ru-RU" sz="1600" dirty="0"/>
              <a:t>ядро; 23 - </a:t>
            </a:r>
            <a:r>
              <a:rPr lang="ru-RU" sz="1600" dirty="0" err="1" smtClean="0"/>
              <a:t>задньо-латеральне</a:t>
            </a:r>
            <a:r>
              <a:rPr lang="ru-RU" sz="1600" dirty="0" smtClean="0"/>
              <a:t> </a:t>
            </a:r>
            <a:r>
              <a:rPr lang="ru-RU" sz="1600" dirty="0"/>
              <a:t>ядро; 24 - </a:t>
            </a:r>
            <a:r>
              <a:rPr lang="ru-RU" sz="1600" dirty="0" err="1"/>
              <a:t>проміжно-латеральне</a:t>
            </a:r>
            <a:r>
              <a:rPr lang="ru-RU" sz="1600" dirty="0"/>
              <a:t> ядро; 25 - </a:t>
            </a:r>
            <a:r>
              <a:rPr lang="ru-RU" sz="1600" dirty="0" err="1"/>
              <a:t>проміжно-медіальне</a:t>
            </a:r>
            <a:r>
              <a:rPr lang="ru-RU" sz="1600" dirty="0"/>
              <a:t> ядро; 26 - </a:t>
            </a:r>
            <a:r>
              <a:rPr lang="ru-RU" sz="1600" dirty="0" err="1"/>
              <a:t>центральний</a:t>
            </a:r>
            <a:r>
              <a:rPr lang="ru-RU" sz="1600" dirty="0"/>
              <a:t> канал; 27 - </a:t>
            </a:r>
            <a:r>
              <a:rPr lang="ru-RU" sz="1600" dirty="0" err="1"/>
              <a:t>грудне</a:t>
            </a:r>
            <a:r>
              <a:rPr lang="ru-RU" sz="1600" dirty="0"/>
              <a:t> ядро; 28 - </a:t>
            </a:r>
            <a:r>
              <a:rPr lang="ru-RU" sz="1600" dirty="0" err="1"/>
              <a:t>власне</a:t>
            </a:r>
            <a:r>
              <a:rPr lang="ru-RU" sz="1600" dirty="0"/>
              <a:t> </a:t>
            </a:r>
            <a:r>
              <a:rPr lang="ru-RU" sz="1600" dirty="0" smtClean="0"/>
              <a:t>ядро</a:t>
            </a:r>
            <a:r>
              <a:rPr lang="en-US" sz="1600" dirty="0" smtClean="0"/>
              <a:t>; </a:t>
            </a:r>
            <a:r>
              <a:rPr lang="en-US" sz="1600" dirty="0"/>
              <a:t>29 - </a:t>
            </a:r>
            <a:r>
              <a:rPr lang="ru-RU" sz="1600" dirty="0" err="1" smtClean="0"/>
              <a:t>межова</a:t>
            </a:r>
            <a:r>
              <a:rPr lang="ru-RU" sz="1600" dirty="0" smtClean="0"/>
              <a:t> зона</a:t>
            </a:r>
            <a:r>
              <a:rPr lang="en-US" sz="1600" dirty="0" smtClean="0"/>
              <a:t>; </a:t>
            </a:r>
            <a:r>
              <a:rPr lang="en-US" sz="1600" dirty="0"/>
              <a:t>30 - </a:t>
            </a:r>
            <a:r>
              <a:rPr lang="ru-RU" sz="1600" dirty="0" err="1"/>
              <a:t>губчастий</a:t>
            </a:r>
            <a:r>
              <a:rPr lang="ru-RU" sz="1600" dirty="0"/>
              <a:t> шар; 31 - </a:t>
            </a:r>
            <a:r>
              <a:rPr lang="ru-RU" sz="1600" dirty="0" err="1" smtClean="0"/>
              <a:t>драглиста</a:t>
            </a:r>
            <a:r>
              <a:rPr lang="ru-RU" sz="1600" dirty="0" smtClean="0"/>
              <a:t> </a:t>
            </a:r>
            <a:r>
              <a:rPr lang="ru-RU" sz="1600" dirty="0" err="1"/>
              <a:t>речовина</a:t>
            </a:r>
            <a:endParaRPr lang="ru-RU" sz="1600" dirty="0"/>
          </a:p>
        </p:txBody>
      </p:sp>
    </p:spTree>
    <p:extLst>
      <p:ext uri="{BB962C8B-B14F-4D97-AF65-F5344CB8AC3E}">
        <p14:creationId xmlns:p14="http://schemas.microsoft.com/office/powerpoint/2010/main" val="4225341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ÐÐ°ÑÑÐ¸Ð½ÐºÐ¸ Ð¿Ð¾ Ð·Ð°Ð¿ÑÐ¾ÑÑ Ð¿ÑÐ¾Ð²Ð¾Ð´ÑÑÐ¸Ðµ Ð¿ÑÑÐ¸ ÑÐ¿Ð¸Ð½Ð½Ð¾Ð³Ð¾ Ð¼Ð¾Ð·Ð³Ð° Ð°Ð½Ð°ÑÐ¾Ð¼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704856" cy="490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643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134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r="53678"/>
          <a:stretch/>
        </p:blipFill>
        <p:spPr bwMode="auto">
          <a:xfrm>
            <a:off x="-8933" y="1"/>
            <a:ext cx="393286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00378" y="188640"/>
            <a:ext cx="5241776" cy="628649"/>
          </a:xfrm>
        </p:spPr>
        <p:txBody>
          <a:bodyPr>
            <a:noAutofit/>
          </a:bodyPr>
          <a:lstStyle/>
          <a:p>
            <a:r>
              <a:rPr lang="uk-UA" sz="2400" b="1" dirty="0" smtClean="0"/>
              <a:t>Відповідність сірої та білої речовини в різних відділах спинного мозку</a:t>
            </a:r>
            <a:endParaRPr lang="ru-RU" sz="2400" b="1" dirty="0"/>
          </a:p>
        </p:txBody>
      </p:sp>
      <p:sp>
        <p:nvSpPr>
          <p:cNvPr id="3" name="Прямоугольник 2"/>
          <p:cNvSpPr/>
          <p:nvPr/>
        </p:nvSpPr>
        <p:spPr>
          <a:xfrm>
            <a:off x="4139952" y="1124744"/>
            <a:ext cx="4752528" cy="4801314"/>
          </a:xfrm>
          <a:prstGeom prst="rect">
            <a:avLst/>
          </a:prstGeom>
        </p:spPr>
        <p:txBody>
          <a:bodyPr wrap="square">
            <a:spAutoFit/>
          </a:bodyPr>
          <a:lstStyle/>
          <a:p>
            <a:r>
              <a:rPr lang="ru-RU" dirty="0" smtClean="0"/>
              <a:t>На </a:t>
            </a:r>
            <a:r>
              <a:rPr lang="ru-RU" dirty="0" err="1"/>
              <a:t>горизонтальних</a:t>
            </a:r>
            <a:r>
              <a:rPr lang="ru-RU" dirty="0"/>
              <a:t> </a:t>
            </a:r>
            <a:r>
              <a:rPr lang="ru-RU" dirty="0" err="1" smtClean="0"/>
              <a:t>зрізах</a:t>
            </a:r>
            <a:r>
              <a:rPr lang="ru-RU" dirty="0" smtClean="0"/>
              <a:t> у </a:t>
            </a:r>
            <a:r>
              <a:rPr lang="ru-RU" dirty="0" err="1"/>
              <a:t>різних</a:t>
            </a:r>
            <a:r>
              <a:rPr lang="ru-RU" dirty="0"/>
              <a:t> </a:t>
            </a:r>
            <a:r>
              <a:rPr lang="ru-RU" dirty="0" err="1"/>
              <a:t>відділах</a:t>
            </a:r>
            <a:r>
              <a:rPr lang="ru-RU" dirty="0"/>
              <a:t> спинного </a:t>
            </a:r>
            <a:r>
              <a:rPr lang="ru-RU" dirty="0" err="1"/>
              <a:t>мозку</a:t>
            </a:r>
            <a:r>
              <a:rPr lang="ru-RU" dirty="0"/>
              <a:t> </a:t>
            </a:r>
            <a:r>
              <a:rPr lang="ru-RU" dirty="0" err="1"/>
              <a:t>співвідношення</a:t>
            </a:r>
            <a:r>
              <a:rPr lang="ru-RU" dirty="0"/>
              <a:t> </a:t>
            </a:r>
            <a:r>
              <a:rPr lang="ru-RU" dirty="0" err="1" smtClean="0"/>
              <a:t>сірої</a:t>
            </a:r>
            <a:r>
              <a:rPr lang="ru-RU" dirty="0" smtClean="0"/>
              <a:t> </a:t>
            </a:r>
            <a:r>
              <a:rPr lang="ru-RU" dirty="0"/>
              <a:t>і </a:t>
            </a:r>
            <a:r>
              <a:rPr lang="ru-RU" dirty="0" err="1" smtClean="0"/>
              <a:t>білої</a:t>
            </a:r>
            <a:r>
              <a:rPr lang="ru-RU" dirty="0" smtClean="0"/>
              <a:t> </a:t>
            </a:r>
            <a:r>
              <a:rPr lang="ru-RU" dirty="0" err="1" smtClean="0"/>
              <a:t>речовини</a:t>
            </a:r>
            <a:r>
              <a:rPr lang="ru-RU" dirty="0" smtClean="0"/>
              <a:t> </a:t>
            </a:r>
            <a:r>
              <a:rPr lang="ru-RU" dirty="0" err="1"/>
              <a:t>неоднакові</a:t>
            </a:r>
            <a:r>
              <a:rPr lang="ru-RU" dirty="0"/>
              <a:t>. </a:t>
            </a:r>
            <a:endParaRPr lang="ru-RU" dirty="0" smtClean="0"/>
          </a:p>
          <a:p>
            <a:r>
              <a:rPr lang="ru-RU" dirty="0" smtClean="0"/>
              <a:t>В </a:t>
            </a:r>
            <a:r>
              <a:rPr lang="ru-RU" dirty="0" err="1" smtClean="0"/>
              <a:t>нижніх</a:t>
            </a:r>
            <a:r>
              <a:rPr lang="ru-RU" dirty="0" smtClean="0"/>
              <a:t> сегментах</a:t>
            </a:r>
            <a:r>
              <a:rPr lang="ru-RU" dirty="0"/>
              <a:t> </a:t>
            </a:r>
            <a:r>
              <a:rPr lang="ru-RU" dirty="0" smtClean="0"/>
              <a:t>спинного </a:t>
            </a:r>
            <a:r>
              <a:rPr lang="ru-RU" dirty="0" err="1" smtClean="0"/>
              <a:t>мозку</a:t>
            </a:r>
            <a:r>
              <a:rPr lang="ru-RU" dirty="0" smtClean="0"/>
              <a:t> </a:t>
            </a:r>
            <a:r>
              <a:rPr lang="ru-RU" dirty="0" err="1"/>
              <a:t>сіра</a:t>
            </a:r>
            <a:r>
              <a:rPr lang="ru-RU" dirty="0"/>
              <a:t> </a:t>
            </a:r>
            <a:r>
              <a:rPr lang="ru-RU" dirty="0" err="1"/>
              <a:t>речовина</a:t>
            </a:r>
            <a:r>
              <a:rPr lang="ru-RU" dirty="0"/>
              <a:t> </a:t>
            </a:r>
            <a:r>
              <a:rPr lang="ru-RU" dirty="0" err="1" smtClean="0"/>
              <a:t>займає</a:t>
            </a:r>
            <a:r>
              <a:rPr lang="ru-RU" dirty="0" smtClean="0"/>
              <a:t> </a:t>
            </a:r>
            <a:r>
              <a:rPr lang="ru-RU" dirty="0" err="1"/>
              <a:t>більшу</a:t>
            </a:r>
            <a:r>
              <a:rPr lang="ru-RU" dirty="0"/>
              <a:t> </a:t>
            </a:r>
            <a:r>
              <a:rPr lang="ru-RU" dirty="0" err="1" smtClean="0"/>
              <a:t>частину</a:t>
            </a:r>
            <a:r>
              <a:rPr lang="ru-RU" dirty="0" smtClean="0"/>
              <a:t>, так як  в </a:t>
            </a:r>
            <a:r>
              <a:rPr lang="ru-RU" dirty="0" err="1"/>
              <a:t>нижніх</a:t>
            </a:r>
            <a:r>
              <a:rPr lang="ru-RU" dirty="0"/>
              <a:t> </a:t>
            </a:r>
            <a:r>
              <a:rPr lang="ru-RU" dirty="0" err="1"/>
              <a:t>відділах</a:t>
            </a:r>
            <a:r>
              <a:rPr lang="ru-RU" dirty="0"/>
              <a:t> спинного </a:t>
            </a:r>
            <a:r>
              <a:rPr lang="ru-RU" dirty="0" err="1"/>
              <a:t>мозку</a:t>
            </a:r>
            <a:r>
              <a:rPr lang="ru-RU" dirty="0"/>
              <a:t> </a:t>
            </a:r>
            <a:r>
              <a:rPr lang="ru-RU" dirty="0" err="1"/>
              <a:t>значно</a:t>
            </a:r>
            <a:r>
              <a:rPr lang="ru-RU" dirty="0"/>
              <a:t> </a:t>
            </a:r>
            <a:r>
              <a:rPr lang="ru-RU" dirty="0" err="1"/>
              <a:t>зменшується</a:t>
            </a:r>
            <a:r>
              <a:rPr lang="ru-RU" dirty="0"/>
              <a:t> число волокон </a:t>
            </a:r>
            <a:r>
              <a:rPr lang="ru-RU" dirty="0" err="1" smtClean="0"/>
              <a:t>низхідних</a:t>
            </a:r>
            <a:r>
              <a:rPr lang="ru-RU" dirty="0" smtClean="0"/>
              <a:t> </a:t>
            </a:r>
            <a:r>
              <a:rPr lang="ru-RU" dirty="0" err="1" smtClean="0"/>
              <a:t>шляхів</a:t>
            </a:r>
            <a:r>
              <a:rPr lang="ru-RU" dirty="0" smtClean="0"/>
              <a:t> </a:t>
            </a:r>
            <a:r>
              <a:rPr lang="ru-RU" dirty="0" err="1" smtClean="0"/>
              <a:t>від</a:t>
            </a:r>
            <a:r>
              <a:rPr lang="ru-RU" dirty="0" smtClean="0"/>
              <a:t> </a:t>
            </a:r>
            <a:r>
              <a:rPr lang="ru-RU" dirty="0"/>
              <a:t>головного </a:t>
            </a:r>
            <a:r>
              <a:rPr lang="ru-RU" dirty="0" err="1" smtClean="0"/>
              <a:t>мозку</a:t>
            </a:r>
            <a:r>
              <a:rPr lang="ru-RU" dirty="0" smtClean="0"/>
              <a:t> </a:t>
            </a:r>
            <a:r>
              <a:rPr lang="ru-RU" dirty="0"/>
              <a:t>і </a:t>
            </a:r>
            <a:r>
              <a:rPr lang="ru-RU" dirty="0" err="1"/>
              <a:t>тільки</a:t>
            </a:r>
            <a:r>
              <a:rPr lang="ru-RU" dirty="0"/>
              <a:t> </a:t>
            </a:r>
            <a:r>
              <a:rPr lang="ru-RU" dirty="0" err="1"/>
              <a:t>починають</a:t>
            </a:r>
            <a:r>
              <a:rPr lang="ru-RU" dirty="0"/>
              <a:t> </a:t>
            </a:r>
            <a:r>
              <a:rPr lang="ru-RU" dirty="0" err="1"/>
              <a:t>формуватися</a:t>
            </a:r>
            <a:r>
              <a:rPr lang="ru-RU" dirty="0"/>
              <a:t> </a:t>
            </a:r>
            <a:r>
              <a:rPr lang="ru-RU" dirty="0" err="1"/>
              <a:t>висхідні</a:t>
            </a:r>
            <a:r>
              <a:rPr lang="ru-RU" dirty="0"/>
              <a:t> </a:t>
            </a:r>
            <a:r>
              <a:rPr lang="ru-RU" dirty="0" smtClean="0"/>
              <a:t>шляхи. </a:t>
            </a:r>
          </a:p>
          <a:p>
            <a:r>
              <a:rPr lang="ru-RU" dirty="0" err="1" smtClean="0"/>
              <a:t>Кількість</a:t>
            </a:r>
            <a:r>
              <a:rPr lang="ru-RU" dirty="0" smtClean="0"/>
              <a:t> </a:t>
            </a:r>
            <a:r>
              <a:rPr lang="ru-RU" dirty="0"/>
              <a:t>волокон, </a:t>
            </a:r>
            <a:r>
              <a:rPr lang="ru-RU" dirty="0" err="1"/>
              <a:t>що</a:t>
            </a:r>
            <a:r>
              <a:rPr lang="ru-RU" dirty="0"/>
              <a:t> </a:t>
            </a:r>
            <a:r>
              <a:rPr lang="ru-RU" dirty="0" err="1"/>
              <a:t>утворюють</a:t>
            </a:r>
            <a:r>
              <a:rPr lang="ru-RU" dirty="0"/>
              <a:t> </a:t>
            </a:r>
            <a:r>
              <a:rPr lang="ru-RU" dirty="0" err="1"/>
              <a:t>висхідні</a:t>
            </a:r>
            <a:r>
              <a:rPr lang="ru-RU" dirty="0"/>
              <a:t> </a:t>
            </a:r>
            <a:r>
              <a:rPr lang="ru-RU" dirty="0" err="1"/>
              <a:t>тракти</a:t>
            </a:r>
            <a:r>
              <a:rPr lang="ru-RU" dirty="0"/>
              <a:t>, </a:t>
            </a:r>
            <a:r>
              <a:rPr lang="ru-RU" dirty="0" err="1"/>
              <a:t>поступово</a:t>
            </a:r>
            <a:r>
              <a:rPr lang="ru-RU" dirty="0"/>
              <a:t> </a:t>
            </a:r>
            <a:r>
              <a:rPr lang="ru-RU" dirty="0" err="1"/>
              <a:t>наростає</a:t>
            </a:r>
            <a:r>
              <a:rPr lang="ru-RU" dirty="0"/>
              <a:t> </a:t>
            </a:r>
            <a:r>
              <a:rPr lang="ru-RU" dirty="0" err="1"/>
              <a:t>від</a:t>
            </a:r>
            <a:r>
              <a:rPr lang="ru-RU" dirty="0"/>
              <a:t> </a:t>
            </a:r>
            <a:r>
              <a:rPr lang="ru-RU" dirty="0" err="1"/>
              <a:t>нижніх</a:t>
            </a:r>
            <a:r>
              <a:rPr lang="ru-RU" dirty="0"/>
              <a:t> </a:t>
            </a:r>
            <a:r>
              <a:rPr lang="ru-RU" dirty="0" err="1"/>
              <a:t>сегментів</a:t>
            </a:r>
            <a:r>
              <a:rPr lang="ru-RU" dirty="0"/>
              <a:t> до </a:t>
            </a:r>
            <a:r>
              <a:rPr lang="ru-RU" dirty="0" err="1"/>
              <a:t>верхніх</a:t>
            </a:r>
            <a:r>
              <a:rPr lang="ru-RU" dirty="0"/>
              <a:t>. На </a:t>
            </a:r>
            <a:r>
              <a:rPr lang="ru-RU" dirty="0" err="1"/>
              <a:t>поперечних</a:t>
            </a:r>
            <a:r>
              <a:rPr lang="ru-RU" dirty="0"/>
              <a:t> </a:t>
            </a:r>
            <a:r>
              <a:rPr lang="ru-RU" dirty="0" err="1"/>
              <a:t>зрізах</a:t>
            </a:r>
            <a:r>
              <a:rPr lang="ru-RU" dirty="0"/>
              <a:t> </a:t>
            </a:r>
            <a:r>
              <a:rPr lang="ru-RU" dirty="0" err="1"/>
              <a:t>середніх</a:t>
            </a:r>
            <a:r>
              <a:rPr lang="ru-RU" dirty="0"/>
              <a:t> </a:t>
            </a:r>
            <a:r>
              <a:rPr lang="ru-RU" dirty="0" err="1"/>
              <a:t>грудних</a:t>
            </a:r>
            <a:r>
              <a:rPr lang="ru-RU" dirty="0"/>
              <a:t> і </a:t>
            </a:r>
            <a:r>
              <a:rPr lang="ru-RU" dirty="0" err="1"/>
              <a:t>верхніх</a:t>
            </a:r>
            <a:r>
              <a:rPr lang="ru-RU" dirty="0"/>
              <a:t> </a:t>
            </a:r>
            <a:r>
              <a:rPr lang="ru-RU" dirty="0" err="1"/>
              <a:t>шийних</a:t>
            </a:r>
            <a:r>
              <a:rPr lang="ru-RU" dirty="0"/>
              <a:t> </a:t>
            </a:r>
            <a:r>
              <a:rPr lang="ru-RU" dirty="0" err="1"/>
              <a:t>сегментів</a:t>
            </a:r>
            <a:r>
              <a:rPr lang="ru-RU" dirty="0"/>
              <a:t> спинного </a:t>
            </a:r>
            <a:r>
              <a:rPr lang="ru-RU" dirty="0" err="1"/>
              <a:t>мозку</a:t>
            </a:r>
            <a:r>
              <a:rPr lang="ru-RU" dirty="0"/>
              <a:t> </a:t>
            </a:r>
            <a:r>
              <a:rPr lang="ru-RU" dirty="0" err="1"/>
              <a:t>площа</a:t>
            </a:r>
            <a:r>
              <a:rPr lang="ru-RU" dirty="0"/>
              <a:t> </a:t>
            </a:r>
            <a:r>
              <a:rPr lang="ru-RU" dirty="0" err="1"/>
              <a:t>білої</a:t>
            </a:r>
            <a:r>
              <a:rPr lang="ru-RU" dirty="0"/>
              <a:t> </a:t>
            </a:r>
            <a:r>
              <a:rPr lang="ru-RU" dirty="0" err="1"/>
              <a:t>речовини</a:t>
            </a:r>
            <a:r>
              <a:rPr lang="ru-RU" dirty="0"/>
              <a:t> </a:t>
            </a:r>
            <a:r>
              <a:rPr lang="ru-RU" dirty="0" err="1"/>
              <a:t>більше</a:t>
            </a:r>
            <a:r>
              <a:rPr lang="ru-RU" dirty="0"/>
              <a:t>. </a:t>
            </a:r>
            <a:endParaRPr lang="ru-RU" dirty="0" smtClean="0"/>
          </a:p>
          <a:p>
            <a:r>
              <a:rPr lang="ru-RU" dirty="0" smtClean="0"/>
              <a:t>В </a:t>
            </a:r>
            <a:r>
              <a:rPr lang="ru-RU" dirty="0" err="1"/>
              <a:t>області</a:t>
            </a:r>
            <a:r>
              <a:rPr lang="ru-RU" dirty="0"/>
              <a:t> </a:t>
            </a:r>
            <a:r>
              <a:rPr lang="ru-RU" dirty="0" err="1"/>
              <a:t>шийного</a:t>
            </a:r>
            <a:r>
              <a:rPr lang="ru-RU" dirty="0"/>
              <a:t> і </a:t>
            </a:r>
            <a:r>
              <a:rPr lang="ru-RU" dirty="0" err="1"/>
              <a:t>поперекового</a:t>
            </a:r>
            <a:r>
              <a:rPr lang="ru-RU" dirty="0"/>
              <a:t> </a:t>
            </a:r>
            <a:r>
              <a:rPr lang="ru-RU" dirty="0" err="1"/>
              <a:t>потовщень</a:t>
            </a:r>
            <a:r>
              <a:rPr lang="ru-RU" dirty="0"/>
              <a:t> </a:t>
            </a:r>
            <a:r>
              <a:rPr lang="ru-RU" dirty="0" err="1"/>
              <a:t>площа</a:t>
            </a:r>
            <a:r>
              <a:rPr lang="ru-RU" dirty="0"/>
              <a:t>, яку </a:t>
            </a:r>
            <a:r>
              <a:rPr lang="ru-RU" dirty="0" err="1"/>
              <a:t>займає</a:t>
            </a:r>
            <a:r>
              <a:rPr lang="ru-RU" dirty="0"/>
              <a:t> </a:t>
            </a:r>
            <a:r>
              <a:rPr lang="ru-RU" dirty="0" err="1" smtClean="0"/>
              <a:t>сіра</a:t>
            </a:r>
            <a:r>
              <a:rPr lang="ru-RU" dirty="0" smtClean="0"/>
              <a:t> </a:t>
            </a:r>
            <a:r>
              <a:rPr lang="ru-RU" dirty="0" err="1" smtClean="0"/>
              <a:t>речовина</a:t>
            </a:r>
            <a:r>
              <a:rPr lang="ru-RU" dirty="0" smtClean="0"/>
              <a:t>, </a:t>
            </a:r>
            <a:r>
              <a:rPr lang="ru-RU" dirty="0" err="1"/>
              <a:t>більше</a:t>
            </a:r>
            <a:r>
              <a:rPr lang="ru-RU" dirty="0"/>
              <a:t>, </a:t>
            </a:r>
            <a:r>
              <a:rPr lang="ru-RU" dirty="0" err="1"/>
              <a:t>ніж</a:t>
            </a:r>
            <a:r>
              <a:rPr lang="ru-RU" dirty="0"/>
              <a:t> в </a:t>
            </a:r>
            <a:r>
              <a:rPr lang="ru-RU" dirty="0" err="1"/>
              <a:t>інших</a:t>
            </a:r>
            <a:r>
              <a:rPr lang="ru-RU" dirty="0"/>
              <a:t> </a:t>
            </a:r>
            <a:r>
              <a:rPr lang="ru-RU" dirty="0" err="1"/>
              <a:t>відділах</a:t>
            </a:r>
            <a:r>
              <a:rPr lang="ru-RU" dirty="0"/>
              <a:t> спинного </a:t>
            </a:r>
            <a:r>
              <a:rPr lang="ru-RU" dirty="0" err="1"/>
              <a:t>мозку</a:t>
            </a:r>
            <a:r>
              <a:rPr lang="ru-RU" dirty="0"/>
              <a:t>.</a:t>
            </a:r>
          </a:p>
        </p:txBody>
      </p:sp>
      <p:pic>
        <p:nvPicPr>
          <p:cNvPr id="8196" name="Picture 4"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68" y="1005539"/>
            <a:ext cx="7272808"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3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275"/>
            <a:ext cx="8229600" cy="760430"/>
          </a:xfrm>
        </p:spPr>
        <p:txBody>
          <a:bodyPr>
            <a:normAutofit fontScale="90000"/>
          </a:bodyPr>
          <a:lstStyle/>
          <a:p>
            <a:r>
              <a:rPr lang="uk-UA" sz="5400" b="1" dirty="0" smtClean="0"/>
              <a:t>Оболонки спинного мозку</a:t>
            </a:r>
            <a:endParaRPr lang="ru-RU" sz="5400" b="1" dirty="0"/>
          </a:p>
        </p:txBody>
      </p:sp>
      <p:sp>
        <p:nvSpPr>
          <p:cNvPr id="6" name="Прямоугольник 5"/>
          <p:cNvSpPr/>
          <p:nvPr/>
        </p:nvSpPr>
        <p:spPr>
          <a:xfrm>
            <a:off x="219765" y="676091"/>
            <a:ext cx="8816003" cy="2246769"/>
          </a:xfrm>
          <a:prstGeom prst="rect">
            <a:avLst/>
          </a:prstGeom>
        </p:spPr>
        <p:txBody>
          <a:bodyPr wrap="square">
            <a:spAutoFit/>
          </a:bodyPr>
          <a:lstStyle/>
          <a:p>
            <a:r>
              <a:rPr lang="ru-RU" sz="2000" dirty="0" err="1" smtClean="0"/>
              <a:t>Зовнішня</a:t>
            </a:r>
            <a:r>
              <a:rPr lang="ru-RU" sz="2000" dirty="0" smtClean="0"/>
              <a:t> - </a:t>
            </a:r>
            <a:r>
              <a:rPr lang="ru-RU" sz="2000" b="1" dirty="0" smtClean="0"/>
              <a:t>тверда </a:t>
            </a:r>
            <a:r>
              <a:rPr lang="ru-RU" sz="2000" b="1" dirty="0" err="1"/>
              <a:t>оболонка</a:t>
            </a:r>
            <a:r>
              <a:rPr lang="ru-RU" sz="2000" b="1" dirty="0"/>
              <a:t> спинного </a:t>
            </a:r>
            <a:r>
              <a:rPr lang="ru-RU" sz="2000" b="1" dirty="0" err="1" smtClean="0"/>
              <a:t>мозку</a:t>
            </a:r>
            <a:r>
              <a:rPr lang="ru-RU" sz="2000" b="1" dirty="0" smtClean="0"/>
              <a:t>, </a:t>
            </a:r>
            <a:r>
              <a:rPr lang="en-US" sz="2000" b="1" dirty="0" err="1"/>
              <a:t>d</a:t>
            </a:r>
            <a:r>
              <a:rPr lang="en-US" sz="2000" b="1" dirty="0" err="1" smtClean="0"/>
              <a:t>ura</a:t>
            </a:r>
            <a:r>
              <a:rPr lang="en-US" sz="2000" b="1" dirty="0" smtClean="0"/>
              <a:t> </a:t>
            </a:r>
            <a:r>
              <a:rPr lang="en-US" sz="2000" b="1" dirty="0"/>
              <a:t>mater </a:t>
            </a:r>
            <a:r>
              <a:rPr lang="en-US" sz="2000" b="1" dirty="0" err="1"/>
              <a:t>spinalis</a:t>
            </a:r>
            <a:r>
              <a:rPr lang="en-US" sz="2000" dirty="0"/>
              <a:t>, </a:t>
            </a:r>
            <a:r>
              <a:rPr lang="uk-UA" sz="2000" dirty="0" err="1" smtClean="0"/>
              <a:t>вистілає</a:t>
            </a:r>
            <a:r>
              <a:rPr lang="uk-UA" sz="2000" dirty="0" smtClean="0"/>
              <a:t> зсередини </a:t>
            </a:r>
            <a:r>
              <a:rPr lang="ru-RU" sz="2000" dirty="0" err="1" smtClean="0"/>
              <a:t>хребетний</a:t>
            </a:r>
            <a:r>
              <a:rPr lang="ru-RU" sz="2000" dirty="0" smtClean="0"/>
              <a:t> канал та </a:t>
            </a:r>
            <a:r>
              <a:rPr lang="ru-RU" sz="2000" dirty="0" err="1" smtClean="0"/>
              <a:t>оточує</a:t>
            </a:r>
            <a:r>
              <a:rPr lang="ru-RU" sz="2000" dirty="0" smtClean="0"/>
              <a:t>  </a:t>
            </a:r>
            <a:r>
              <a:rPr lang="ru-RU" sz="2000" dirty="0" err="1"/>
              <a:t>спинний</a:t>
            </a:r>
            <a:r>
              <a:rPr lang="ru-RU" sz="2000" dirty="0"/>
              <a:t> </a:t>
            </a:r>
            <a:r>
              <a:rPr lang="ru-RU" sz="2000" dirty="0" err="1"/>
              <a:t>мозок</a:t>
            </a:r>
            <a:r>
              <a:rPr lang="ru-RU" sz="2000" dirty="0"/>
              <a:t> з </a:t>
            </a:r>
            <a:r>
              <a:rPr lang="ru-RU" sz="2000" dirty="0" err="1" smtClean="0"/>
              <a:t>спинномозковими</a:t>
            </a:r>
            <a:r>
              <a:rPr lang="ru-RU" sz="2000" dirty="0" smtClean="0"/>
              <a:t> </a:t>
            </a:r>
            <a:r>
              <a:rPr lang="ru-RU" sz="2000" dirty="0" err="1" smtClean="0"/>
              <a:t>корінцями</a:t>
            </a:r>
            <a:r>
              <a:rPr lang="ru-RU" sz="2000" dirty="0" smtClean="0"/>
              <a:t>. </a:t>
            </a:r>
            <a:r>
              <a:rPr lang="ru-RU" sz="2000" dirty="0" err="1"/>
              <a:t>Зовнішня</a:t>
            </a:r>
            <a:r>
              <a:rPr lang="ru-RU" sz="2000" dirty="0"/>
              <a:t> </a:t>
            </a:r>
            <a:r>
              <a:rPr lang="ru-RU" sz="2000" dirty="0" err="1"/>
              <a:t>поверхня</a:t>
            </a:r>
            <a:r>
              <a:rPr lang="ru-RU" sz="2000" dirty="0"/>
              <a:t> </a:t>
            </a:r>
            <a:r>
              <a:rPr lang="ru-RU" sz="2000" dirty="0" err="1"/>
              <a:t>твердої</a:t>
            </a:r>
            <a:r>
              <a:rPr lang="ru-RU" sz="2000" dirty="0"/>
              <a:t> </a:t>
            </a:r>
            <a:r>
              <a:rPr lang="ru-RU" sz="2000" dirty="0" err="1"/>
              <a:t>мозкової</a:t>
            </a:r>
            <a:r>
              <a:rPr lang="ru-RU" sz="2000" dirty="0"/>
              <a:t> </a:t>
            </a:r>
            <a:r>
              <a:rPr lang="ru-RU" sz="2000" dirty="0" err="1"/>
              <a:t>оболонки</a:t>
            </a:r>
            <a:r>
              <a:rPr lang="ru-RU" sz="2000" dirty="0"/>
              <a:t> </a:t>
            </a:r>
            <a:r>
              <a:rPr lang="ru-RU" sz="2000" dirty="0" err="1"/>
              <a:t>відділена</a:t>
            </a:r>
            <a:r>
              <a:rPr lang="ru-RU" sz="2000" dirty="0"/>
              <a:t> </a:t>
            </a:r>
            <a:r>
              <a:rPr lang="ru-RU" sz="2000" dirty="0" err="1"/>
              <a:t>від</a:t>
            </a:r>
            <a:r>
              <a:rPr lang="ru-RU" sz="2000" dirty="0"/>
              <a:t> </a:t>
            </a:r>
            <a:r>
              <a:rPr lang="ru-RU" sz="2000" dirty="0" err="1" smtClean="0"/>
              <a:t>окістя</a:t>
            </a:r>
            <a:r>
              <a:rPr lang="ru-RU" sz="2000" dirty="0" smtClean="0"/>
              <a:t> хребетного каналу </a:t>
            </a:r>
            <a:r>
              <a:rPr lang="ru-RU" sz="2000" b="1" i="1" dirty="0" err="1" smtClean="0"/>
              <a:t>епідуральним</a:t>
            </a:r>
            <a:r>
              <a:rPr lang="ru-RU" sz="2000" b="1" i="1" dirty="0" smtClean="0"/>
              <a:t> </a:t>
            </a:r>
            <a:r>
              <a:rPr lang="ru-RU" sz="2000" b="1" i="1" dirty="0"/>
              <a:t>простором, </a:t>
            </a:r>
            <a:r>
              <a:rPr lang="en-US" sz="2000" b="1" i="1" dirty="0" smtClean="0"/>
              <a:t>c</a:t>
            </a:r>
            <a:r>
              <a:rPr lang="uk-UA" sz="2000" b="1" i="1" dirty="0" smtClean="0"/>
              <a:t>а</a:t>
            </a:r>
            <a:r>
              <a:rPr lang="en-US" sz="2000" b="1" i="1" dirty="0" smtClean="0"/>
              <a:t>v</a:t>
            </a:r>
            <a:r>
              <a:rPr lang="uk-UA" sz="2000" b="1" i="1" dirty="0" smtClean="0"/>
              <a:t>і</a:t>
            </a:r>
            <a:r>
              <a:rPr lang="en-US" sz="2000" b="1" i="1" dirty="0" err="1" smtClean="0"/>
              <a:t>tas</a:t>
            </a:r>
            <a:r>
              <a:rPr lang="en-US" sz="2000" b="1" i="1" dirty="0" smtClean="0"/>
              <a:t> </a:t>
            </a:r>
            <a:r>
              <a:rPr lang="en-US" sz="2000" b="1" i="1" dirty="0" err="1" smtClean="0"/>
              <a:t>epidur</a:t>
            </a:r>
            <a:r>
              <a:rPr lang="uk-UA" sz="2000" b="1" i="1" dirty="0" smtClean="0"/>
              <a:t>а</a:t>
            </a:r>
            <a:r>
              <a:rPr lang="en-US" sz="2000" b="1" i="1" dirty="0" err="1" smtClean="0"/>
              <a:t>lis</a:t>
            </a:r>
            <a:r>
              <a:rPr lang="uk-UA" sz="2000" dirty="0" smtClean="0"/>
              <a:t>, яке</a:t>
            </a:r>
            <a:r>
              <a:rPr lang="en-US" sz="2000" dirty="0" smtClean="0"/>
              <a:t> </a:t>
            </a:r>
            <a:r>
              <a:rPr lang="ru-RU" sz="2000" dirty="0" err="1" smtClean="0"/>
              <a:t>заповнене</a:t>
            </a:r>
            <a:r>
              <a:rPr lang="ru-RU" sz="2000" dirty="0" smtClean="0"/>
              <a:t> </a:t>
            </a:r>
            <a:r>
              <a:rPr lang="ru-RU" sz="2000" dirty="0"/>
              <a:t>жировою </a:t>
            </a:r>
            <a:r>
              <a:rPr lang="ru-RU" sz="2000" dirty="0" err="1"/>
              <a:t>клітковиною</a:t>
            </a:r>
            <a:r>
              <a:rPr lang="ru-RU" sz="2000" dirty="0"/>
              <a:t> і </a:t>
            </a:r>
            <a:r>
              <a:rPr lang="ru-RU" sz="2000" dirty="0" err="1"/>
              <a:t>містить</a:t>
            </a:r>
            <a:r>
              <a:rPr lang="ru-RU" sz="2000" dirty="0"/>
              <a:t> </a:t>
            </a:r>
            <a:r>
              <a:rPr lang="ru-RU" sz="2000" dirty="0" err="1"/>
              <a:t>внутрішнє</a:t>
            </a:r>
            <a:r>
              <a:rPr lang="ru-RU" sz="2000" dirty="0"/>
              <a:t> </a:t>
            </a:r>
            <a:r>
              <a:rPr lang="ru-RU" sz="2000" dirty="0" err="1" smtClean="0"/>
              <a:t>хребетне</a:t>
            </a:r>
            <a:r>
              <a:rPr lang="ru-RU" sz="2000" dirty="0" smtClean="0"/>
              <a:t> </a:t>
            </a:r>
            <a:r>
              <a:rPr lang="ru-RU" sz="2000" dirty="0" err="1" smtClean="0"/>
              <a:t>венозне</a:t>
            </a:r>
            <a:r>
              <a:rPr lang="ru-RU" sz="2000" dirty="0" smtClean="0"/>
              <a:t> </a:t>
            </a:r>
            <a:r>
              <a:rPr lang="ru-RU" sz="2000" dirty="0" err="1"/>
              <a:t>сплетіння</a:t>
            </a:r>
            <a:r>
              <a:rPr lang="ru-RU" sz="2000" dirty="0"/>
              <a:t>. </a:t>
            </a:r>
            <a:r>
              <a:rPr lang="ru-RU" sz="2000" dirty="0" err="1"/>
              <a:t>Тверду</a:t>
            </a:r>
            <a:r>
              <a:rPr lang="ru-RU" sz="2000" dirty="0"/>
              <a:t> </a:t>
            </a:r>
            <a:r>
              <a:rPr lang="ru-RU" sz="2000" dirty="0" err="1"/>
              <a:t>оболонку</a:t>
            </a:r>
            <a:r>
              <a:rPr lang="ru-RU" sz="2000" dirty="0"/>
              <a:t> спинного </a:t>
            </a:r>
            <a:r>
              <a:rPr lang="ru-RU" sz="2000" dirty="0" err="1"/>
              <a:t>мозку</a:t>
            </a:r>
            <a:r>
              <a:rPr lang="ru-RU" sz="2000" dirty="0"/>
              <a:t> </a:t>
            </a:r>
            <a:r>
              <a:rPr lang="ru-RU" sz="2000" dirty="0" err="1"/>
              <a:t>зміцнюють</a:t>
            </a:r>
            <a:r>
              <a:rPr lang="ru-RU" sz="2000" dirty="0"/>
              <a:t> </a:t>
            </a:r>
            <a:r>
              <a:rPr lang="ru-RU" sz="2000" dirty="0" err="1"/>
              <a:t>численні</a:t>
            </a:r>
            <a:r>
              <a:rPr lang="ru-RU" sz="2000" dirty="0"/>
              <a:t> </a:t>
            </a:r>
            <a:r>
              <a:rPr lang="ru-RU" sz="2000" dirty="0" err="1"/>
              <a:t>фіброзні</a:t>
            </a:r>
            <a:r>
              <a:rPr lang="ru-RU" sz="2000" dirty="0"/>
              <a:t> пучки, </a:t>
            </a:r>
            <a:r>
              <a:rPr lang="ru-RU" sz="2000" dirty="0" err="1"/>
              <a:t>що</a:t>
            </a:r>
            <a:r>
              <a:rPr lang="ru-RU" sz="2000" dirty="0"/>
              <a:t> </a:t>
            </a:r>
            <a:r>
              <a:rPr lang="ru-RU" sz="2000" dirty="0" err="1"/>
              <a:t>прямують</a:t>
            </a:r>
            <a:r>
              <a:rPr lang="ru-RU" sz="2000" dirty="0"/>
              <a:t> </a:t>
            </a:r>
            <a:r>
              <a:rPr lang="ru-RU" sz="2000" dirty="0" err="1"/>
              <a:t>від</a:t>
            </a:r>
            <a:r>
              <a:rPr lang="ru-RU" sz="2000" dirty="0"/>
              <a:t> </a:t>
            </a:r>
            <a:r>
              <a:rPr lang="ru-RU" sz="2000" dirty="0" err="1"/>
              <a:t>оболонки</a:t>
            </a:r>
            <a:r>
              <a:rPr lang="ru-RU" sz="2000" dirty="0"/>
              <a:t> до </a:t>
            </a:r>
            <a:r>
              <a:rPr lang="ru-RU" sz="2000" dirty="0" err="1"/>
              <a:t>задньої</a:t>
            </a:r>
            <a:r>
              <a:rPr lang="ru-RU" sz="2000" dirty="0"/>
              <a:t> </a:t>
            </a:r>
            <a:r>
              <a:rPr lang="ru-RU" sz="2000" dirty="0" err="1"/>
              <a:t>поздовжньої</a:t>
            </a:r>
            <a:r>
              <a:rPr lang="ru-RU" sz="2000" dirty="0"/>
              <a:t> </a:t>
            </a:r>
            <a:r>
              <a:rPr lang="ru-RU" sz="2000" dirty="0" err="1"/>
              <a:t>зв'язки</a:t>
            </a:r>
            <a:r>
              <a:rPr lang="ru-RU" sz="2000" dirty="0"/>
              <a:t> хребетного </a:t>
            </a:r>
            <a:r>
              <a:rPr lang="ru-RU" sz="2000" dirty="0" err="1" smtClean="0"/>
              <a:t>стовпа</a:t>
            </a:r>
            <a:r>
              <a:rPr lang="ru-RU" sz="2000" dirty="0" smtClean="0"/>
              <a:t>. </a:t>
            </a:r>
          </a:p>
        </p:txBody>
      </p:sp>
      <p:pic>
        <p:nvPicPr>
          <p:cNvPr id="1126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1" y="2852936"/>
            <a:ext cx="5719659" cy="400506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02918" y="2922860"/>
            <a:ext cx="3460970" cy="3785652"/>
          </a:xfrm>
          <a:prstGeom prst="rect">
            <a:avLst/>
          </a:prstGeom>
        </p:spPr>
        <p:txBody>
          <a:bodyPr wrap="square">
            <a:spAutoFit/>
          </a:bodyPr>
          <a:lstStyle/>
          <a:p>
            <a:r>
              <a:rPr lang="ru-RU" sz="2000" dirty="0"/>
              <a:t>В </a:t>
            </a:r>
            <a:r>
              <a:rPr lang="ru-RU" sz="2000" dirty="0" err="1"/>
              <a:t>області</a:t>
            </a:r>
            <a:r>
              <a:rPr lang="ru-RU" sz="2000" dirty="0"/>
              <a:t> великого </a:t>
            </a:r>
            <a:r>
              <a:rPr lang="ru-RU" sz="2000" dirty="0" err="1"/>
              <a:t>потиличного</a:t>
            </a:r>
            <a:r>
              <a:rPr lang="ru-RU" sz="2000" dirty="0"/>
              <a:t> </a:t>
            </a:r>
            <a:r>
              <a:rPr lang="ru-RU" sz="2000" dirty="0" err="1"/>
              <a:t>отвору</a:t>
            </a:r>
            <a:r>
              <a:rPr lang="ru-RU" sz="2000" dirty="0"/>
              <a:t> тверда </a:t>
            </a:r>
            <a:r>
              <a:rPr lang="ru-RU" sz="2000" dirty="0" err="1"/>
              <a:t>оболонка</a:t>
            </a:r>
            <a:r>
              <a:rPr lang="ru-RU" sz="2000" dirty="0"/>
              <a:t> спинного </a:t>
            </a:r>
            <a:r>
              <a:rPr lang="ru-RU" sz="2000" dirty="0" err="1"/>
              <a:t>мозку</a:t>
            </a:r>
            <a:r>
              <a:rPr lang="ru-RU" sz="2000" dirty="0"/>
              <a:t> </a:t>
            </a:r>
            <a:r>
              <a:rPr lang="ru-RU" sz="2000" dirty="0" err="1"/>
              <a:t>міцно</a:t>
            </a:r>
            <a:r>
              <a:rPr lang="ru-RU" sz="2000" dirty="0"/>
              <a:t> </a:t>
            </a:r>
            <a:r>
              <a:rPr lang="ru-RU" sz="2000" dirty="0" err="1"/>
              <a:t>зростається</a:t>
            </a:r>
            <a:r>
              <a:rPr lang="ru-RU" sz="2000" dirty="0"/>
              <a:t> з краями великого </a:t>
            </a:r>
            <a:r>
              <a:rPr lang="ru-RU" sz="2000" dirty="0" err="1"/>
              <a:t>потиличного</a:t>
            </a:r>
            <a:r>
              <a:rPr lang="ru-RU" sz="2000" dirty="0"/>
              <a:t> </a:t>
            </a:r>
            <a:r>
              <a:rPr lang="ru-RU" sz="2000" dirty="0" err="1"/>
              <a:t>отвору</a:t>
            </a:r>
            <a:r>
              <a:rPr lang="ru-RU" sz="2000" dirty="0"/>
              <a:t> і </a:t>
            </a:r>
            <a:r>
              <a:rPr lang="ru-RU" sz="2000" dirty="0" err="1"/>
              <a:t>триває</a:t>
            </a:r>
            <a:r>
              <a:rPr lang="ru-RU" sz="2000" dirty="0"/>
              <a:t> в </a:t>
            </a:r>
            <a:r>
              <a:rPr lang="ru-RU" sz="2000" dirty="0" err="1"/>
              <a:t>тверду</a:t>
            </a:r>
            <a:r>
              <a:rPr lang="ru-RU" sz="2000" dirty="0"/>
              <a:t> </a:t>
            </a:r>
            <a:r>
              <a:rPr lang="ru-RU" sz="2000" dirty="0" err="1"/>
              <a:t>оболонку</a:t>
            </a:r>
            <a:r>
              <a:rPr lang="ru-RU" sz="2000" dirty="0"/>
              <a:t> головного </a:t>
            </a:r>
            <a:r>
              <a:rPr lang="ru-RU" sz="2000" dirty="0" err="1"/>
              <a:t>мозку</a:t>
            </a:r>
            <a:r>
              <a:rPr lang="ru-RU" sz="2000" dirty="0"/>
              <a:t>. В </a:t>
            </a:r>
            <a:r>
              <a:rPr lang="ru-RU" sz="2000" dirty="0" err="1"/>
              <a:t>нижньому</a:t>
            </a:r>
            <a:r>
              <a:rPr lang="ru-RU" sz="2000" dirty="0"/>
              <a:t> </a:t>
            </a:r>
            <a:r>
              <a:rPr lang="ru-RU" sz="2000" dirty="0" err="1"/>
              <a:t>відділі</a:t>
            </a:r>
            <a:r>
              <a:rPr lang="ru-RU" sz="2000" dirty="0"/>
              <a:t> хребетного каналу пучки </a:t>
            </a:r>
            <a:r>
              <a:rPr lang="ru-RU" sz="2000" dirty="0" smtClean="0"/>
              <a:t>волокон </a:t>
            </a:r>
            <a:r>
              <a:rPr lang="ru-RU" sz="2000" dirty="0" err="1" smtClean="0"/>
              <a:t>твердої</a:t>
            </a:r>
            <a:r>
              <a:rPr lang="ru-RU" sz="2000" dirty="0" smtClean="0"/>
              <a:t> </a:t>
            </a:r>
            <a:r>
              <a:rPr lang="ru-RU" sz="2000" dirty="0" err="1" smtClean="0"/>
              <a:t>оболонки</a:t>
            </a:r>
            <a:r>
              <a:rPr lang="ru-RU" sz="2000" dirty="0" smtClean="0"/>
              <a:t> </a:t>
            </a:r>
            <a:r>
              <a:rPr lang="ru-RU" sz="2000" dirty="0"/>
              <a:t>спинного </a:t>
            </a:r>
            <a:r>
              <a:rPr lang="ru-RU" sz="2000" dirty="0" err="1" smtClean="0"/>
              <a:t>мозку</a:t>
            </a:r>
            <a:r>
              <a:rPr lang="ru-RU" sz="2000" dirty="0" smtClean="0"/>
              <a:t> </a:t>
            </a:r>
            <a:r>
              <a:rPr lang="ru-RU" sz="2000" dirty="0" err="1"/>
              <a:t>тривають</a:t>
            </a:r>
            <a:r>
              <a:rPr lang="ru-RU" sz="2000" dirty="0"/>
              <a:t> в </a:t>
            </a:r>
            <a:r>
              <a:rPr lang="ru-RU" sz="2000" dirty="0" err="1"/>
              <a:t>термінальну</a:t>
            </a:r>
            <a:r>
              <a:rPr lang="ru-RU" sz="2000" dirty="0"/>
              <a:t> (</a:t>
            </a:r>
            <a:r>
              <a:rPr lang="ru-RU" sz="2000" dirty="0" err="1"/>
              <a:t>зовнішню</a:t>
            </a:r>
            <a:r>
              <a:rPr lang="ru-RU" sz="2000" dirty="0"/>
              <a:t>) нитку.</a:t>
            </a:r>
          </a:p>
        </p:txBody>
      </p:sp>
      <p:pic>
        <p:nvPicPr>
          <p:cNvPr id="1026" name="Picture 2" descr="Картинки по запросу нерви: чутливі, рухові і змішан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676092"/>
            <a:ext cx="3456384" cy="217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1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7101" y="822191"/>
            <a:ext cx="4536504" cy="2246769"/>
          </a:xfrm>
          <a:prstGeom prst="rect">
            <a:avLst/>
          </a:prstGeom>
        </p:spPr>
        <p:txBody>
          <a:bodyPr wrap="square">
            <a:spAutoFit/>
          </a:bodyPr>
          <a:lstStyle/>
          <a:p>
            <a:r>
              <a:rPr lang="ru-RU" sz="2000" b="1" dirty="0" err="1"/>
              <a:t>П</a:t>
            </a:r>
            <a:r>
              <a:rPr lang="ru-RU" sz="2000" b="1" dirty="0" err="1" smtClean="0"/>
              <a:t>авутинна</a:t>
            </a:r>
            <a:r>
              <a:rPr lang="ru-RU" sz="2000" b="1" dirty="0" smtClean="0"/>
              <a:t> </a:t>
            </a:r>
            <a:r>
              <a:rPr lang="ru-RU" sz="2000" b="1" dirty="0" err="1"/>
              <a:t>оболонка</a:t>
            </a:r>
            <a:r>
              <a:rPr lang="ru-RU" sz="2000" b="1" dirty="0"/>
              <a:t> спинного </a:t>
            </a:r>
            <a:r>
              <a:rPr lang="ru-RU" sz="2000" b="1" dirty="0" err="1"/>
              <a:t>мозку</a:t>
            </a:r>
            <a:r>
              <a:rPr lang="ru-RU" sz="2000" b="1" dirty="0" smtClean="0"/>
              <a:t>,</a:t>
            </a:r>
            <a:r>
              <a:rPr lang="en-US" sz="2000" b="1" dirty="0"/>
              <a:t> </a:t>
            </a:r>
            <a:r>
              <a:rPr lang="en-US" sz="2000" b="1" dirty="0" err="1"/>
              <a:t>arachnoidea</a:t>
            </a:r>
            <a:r>
              <a:rPr lang="en-US" sz="2000" b="1" dirty="0"/>
              <a:t> mater </a:t>
            </a:r>
            <a:r>
              <a:rPr lang="en-US" sz="2000" b="1" dirty="0" err="1"/>
              <a:t>spinalis</a:t>
            </a:r>
            <a:r>
              <a:rPr lang="en-US" sz="2000" dirty="0"/>
              <a:t>, </a:t>
            </a:r>
            <a:r>
              <a:rPr lang="ru-RU" sz="2000" dirty="0" err="1"/>
              <a:t>являє</a:t>
            </a:r>
            <a:r>
              <a:rPr lang="ru-RU" sz="2000" dirty="0"/>
              <a:t> собою </a:t>
            </a:r>
            <a:r>
              <a:rPr lang="ru-RU" sz="2000" dirty="0" err="1"/>
              <a:t>тонку</a:t>
            </a:r>
            <a:r>
              <a:rPr lang="ru-RU" sz="2000" dirty="0"/>
              <a:t> пластинку, </a:t>
            </a:r>
            <a:r>
              <a:rPr lang="ru-RU" sz="2000" dirty="0" err="1"/>
              <a:t>розташовану</a:t>
            </a:r>
            <a:r>
              <a:rPr lang="ru-RU" sz="2000" dirty="0"/>
              <a:t> до </a:t>
            </a:r>
            <a:r>
              <a:rPr lang="ru-RU" sz="2000" dirty="0" err="1"/>
              <a:t>середини</a:t>
            </a:r>
            <a:r>
              <a:rPr lang="ru-RU" sz="2000" dirty="0"/>
              <a:t> </a:t>
            </a:r>
            <a:r>
              <a:rPr lang="ru-RU" sz="2000" dirty="0" err="1"/>
              <a:t>від</a:t>
            </a:r>
            <a:r>
              <a:rPr lang="ru-RU" sz="2000" dirty="0"/>
              <a:t> </a:t>
            </a:r>
            <a:r>
              <a:rPr lang="ru-RU" sz="2000" dirty="0" err="1"/>
              <a:t>твердої</a:t>
            </a:r>
            <a:r>
              <a:rPr lang="ru-RU" sz="2000" dirty="0"/>
              <a:t> </a:t>
            </a:r>
            <a:r>
              <a:rPr lang="ru-RU" sz="2000" dirty="0" err="1"/>
              <a:t>оболонки</a:t>
            </a:r>
            <a:r>
              <a:rPr lang="ru-RU" sz="2000" dirty="0"/>
              <a:t>. </a:t>
            </a:r>
            <a:r>
              <a:rPr lang="ru-RU" sz="2000" dirty="0" err="1" smtClean="0"/>
              <a:t>Павутинна</a:t>
            </a:r>
            <a:r>
              <a:rPr lang="ru-RU" sz="2000" dirty="0" smtClean="0"/>
              <a:t> </a:t>
            </a:r>
            <a:r>
              <a:rPr lang="ru-RU" sz="2000" dirty="0" err="1"/>
              <a:t>оболонка</a:t>
            </a:r>
            <a:r>
              <a:rPr lang="ru-RU" sz="2000" dirty="0"/>
              <a:t> </a:t>
            </a:r>
            <a:r>
              <a:rPr lang="ru-RU" sz="2000" dirty="0" err="1"/>
              <a:t>зростається</a:t>
            </a:r>
            <a:r>
              <a:rPr lang="ru-RU" sz="2000" dirty="0"/>
              <a:t> з </a:t>
            </a:r>
            <a:r>
              <a:rPr lang="ru-RU" sz="2000" dirty="0" err="1" smtClean="0"/>
              <a:t>останньою</a:t>
            </a:r>
            <a:r>
              <a:rPr lang="ru-RU" sz="2000" dirty="0" smtClean="0"/>
              <a:t> </a:t>
            </a:r>
            <a:r>
              <a:rPr lang="ru-RU" sz="2000" dirty="0" err="1"/>
              <a:t>біля</a:t>
            </a:r>
            <a:r>
              <a:rPr lang="ru-RU" sz="2000" dirty="0"/>
              <a:t> </a:t>
            </a:r>
            <a:r>
              <a:rPr lang="ru-RU" sz="2000" dirty="0" err="1"/>
              <a:t>міжхребцевих</a:t>
            </a:r>
            <a:r>
              <a:rPr lang="ru-RU" sz="2000" dirty="0"/>
              <a:t> </a:t>
            </a:r>
            <a:r>
              <a:rPr lang="ru-RU" sz="2000" dirty="0" err="1"/>
              <a:t>отворів</a:t>
            </a:r>
            <a:r>
              <a:rPr lang="ru-RU" sz="2000" dirty="0"/>
              <a:t>.</a:t>
            </a:r>
          </a:p>
          <a:p>
            <a:r>
              <a:rPr lang="ru-RU" sz="2000" dirty="0" smtClean="0"/>
              <a:t> </a:t>
            </a:r>
            <a:endParaRPr lang="ru-RU" sz="2000" dirty="0"/>
          </a:p>
        </p:txBody>
      </p:sp>
      <p:sp>
        <p:nvSpPr>
          <p:cNvPr id="4" name="Прямоугольник 3"/>
          <p:cNvSpPr/>
          <p:nvPr/>
        </p:nvSpPr>
        <p:spPr>
          <a:xfrm>
            <a:off x="319354" y="2859988"/>
            <a:ext cx="4756702" cy="3785652"/>
          </a:xfrm>
          <a:prstGeom prst="rect">
            <a:avLst/>
          </a:prstGeom>
        </p:spPr>
        <p:txBody>
          <a:bodyPr wrap="square">
            <a:spAutoFit/>
          </a:bodyPr>
          <a:lstStyle/>
          <a:p>
            <a:r>
              <a:rPr lang="ru-RU" sz="2000" dirty="0" err="1" smtClean="0"/>
              <a:t>Павутинна</a:t>
            </a:r>
            <a:r>
              <a:rPr lang="ru-RU" sz="2000" dirty="0" smtClean="0"/>
              <a:t> </a:t>
            </a:r>
            <a:r>
              <a:rPr lang="ru-RU" sz="2000" dirty="0" err="1" smtClean="0"/>
              <a:t>оболонка</a:t>
            </a:r>
            <a:r>
              <a:rPr lang="ru-RU" sz="2000" dirty="0" smtClean="0"/>
              <a:t> </a:t>
            </a:r>
            <a:r>
              <a:rPr lang="ru-RU" sz="2000" dirty="0" err="1"/>
              <a:t>відділена</a:t>
            </a:r>
            <a:r>
              <a:rPr lang="ru-RU" sz="2000" dirty="0"/>
              <a:t> </a:t>
            </a:r>
            <a:r>
              <a:rPr lang="ru-RU" sz="2000" dirty="0" err="1"/>
              <a:t>від</a:t>
            </a:r>
            <a:r>
              <a:rPr lang="ru-RU" sz="2000" dirty="0"/>
              <a:t> </a:t>
            </a:r>
            <a:r>
              <a:rPr lang="ru-RU" sz="2000" dirty="0" err="1" smtClean="0"/>
              <a:t>внутрішньої</a:t>
            </a:r>
            <a:r>
              <a:rPr lang="ru-RU" sz="2000" dirty="0" smtClean="0"/>
              <a:t> </a:t>
            </a:r>
            <a:r>
              <a:rPr lang="ru-RU" sz="2000" dirty="0" err="1" smtClean="0"/>
              <a:t>поверхні</a:t>
            </a:r>
            <a:r>
              <a:rPr lang="ru-RU" sz="2000" dirty="0" smtClean="0"/>
              <a:t> </a:t>
            </a:r>
            <a:r>
              <a:rPr lang="ru-RU" sz="2000" dirty="0" err="1"/>
              <a:t>твердої</a:t>
            </a:r>
            <a:r>
              <a:rPr lang="ru-RU" sz="2000" dirty="0"/>
              <a:t> </a:t>
            </a:r>
            <a:r>
              <a:rPr lang="ru-RU" sz="2000" dirty="0" err="1"/>
              <a:t>оболонки</a:t>
            </a:r>
            <a:r>
              <a:rPr lang="ru-RU" sz="2000" dirty="0"/>
              <a:t> спинного </a:t>
            </a:r>
            <a:r>
              <a:rPr lang="ru-RU" sz="2000" dirty="0" err="1"/>
              <a:t>мозку</a:t>
            </a:r>
            <a:r>
              <a:rPr lang="ru-RU" sz="2000" dirty="0"/>
              <a:t> </a:t>
            </a:r>
            <a:r>
              <a:rPr lang="ru-RU" sz="2000" dirty="0" err="1" smtClean="0"/>
              <a:t>вузьким</a:t>
            </a:r>
            <a:r>
              <a:rPr lang="ru-RU" sz="2000" dirty="0" smtClean="0"/>
              <a:t> </a:t>
            </a:r>
            <a:r>
              <a:rPr lang="ru-RU" sz="2000" dirty="0" err="1" smtClean="0"/>
              <a:t>щілиноподібним</a:t>
            </a:r>
            <a:r>
              <a:rPr lang="ru-RU" sz="2000" dirty="0" smtClean="0"/>
              <a:t> </a:t>
            </a:r>
            <a:r>
              <a:rPr lang="ru-RU" sz="2000" b="1" i="1" dirty="0" err="1"/>
              <a:t>субдуральним</a:t>
            </a:r>
            <a:r>
              <a:rPr lang="ru-RU" sz="2000" b="1" i="1" dirty="0"/>
              <a:t> простором</a:t>
            </a:r>
            <a:r>
              <a:rPr lang="ru-RU" sz="2000" dirty="0"/>
              <a:t>, яке </a:t>
            </a:r>
            <a:r>
              <a:rPr lang="ru-RU" sz="2000" dirty="0" err="1"/>
              <a:t>пронизане</a:t>
            </a:r>
            <a:r>
              <a:rPr lang="ru-RU" sz="2000" dirty="0"/>
              <a:t> великою </a:t>
            </a:r>
            <a:r>
              <a:rPr lang="ru-RU" sz="2000" dirty="0" err="1"/>
              <a:t>кількістю</a:t>
            </a:r>
            <a:r>
              <a:rPr lang="ru-RU" sz="2000" dirty="0"/>
              <a:t> тонких </a:t>
            </a:r>
            <a:r>
              <a:rPr lang="ru-RU" sz="2000" dirty="0" err="1"/>
              <a:t>пучків</a:t>
            </a:r>
            <a:r>
              <a:rPr lang="ru-RU" sz="2000" dirty="0"/>
              <a:t> </a:t>
            </a:r>
            <a:r>
              <a:rPr lang="ru-RU" sz="2000" dirty="0" err="1"/>
              <a:t>сполучнотканинних</a:t>
            </a:r>
            <a:r>
              <a:rPr lang="ru-RU" sz="2000" dirty="0"/>
              <a:t> волокон. У </a:t>
            </a:r>
            <a:r>
              <a:rPr lang="ru-RU" sz="2000" dirty="0" err="1"/>
              <a:t>верхніх</a:t>
            </a:r>
            <a:r>
              <a:rPr lang="ru-RU" sz="2000" dirty="0"/>
              <a:t> </a:t>
            </a:r>
            <a:r>
              <a:rPr lang="ru-RU" sz="2000" dirty="0" err="1"/>
              <a:t>відділах</a:t>
            </a:r>
            <a:r>
              <a:rPr lang="ru-RU" sz="2000" dirty="0"/>
              <a:t> хребетного каналу </a:t>
            </a:r>
            <a:r>
              <a:rPr lang="ru-RU" sz="2000" dirty="0" err="1" smtClean="0"/>
              <a:t>субдуральний</a:t>
            </a:r>
            <a:r>
              <a:rPr lang="ru-RU" sz="2000" dirty="0" smtClean="0"/>
              <a:t> </a:t>
            </a:r>
            <a:r>
              <a:rPr lang="ru-RU" sz="2000" dirty="0" err="1"/>
              <a:t>простір</a:t>
            </a:r>
            <a:r>
              <a:rPr lang="ru-RU" sz="2000" dirty="0"/>
              <a:t> спинного </a:t>
            </a:r>
            <a:r>
              <a:rPr lang="ru-RU" sz="2000" dirty="0" err="1"/>
              <a:t>мозку</a:t>
            </a:r>
            <a:r>
              <a:rPr lang="ru-RU" sz="2000" dirty="0"/>
              <a:t> </a:t>
            </a:r>
            <a:r>
              <a:rPr lang="ru-RU" sz="2000" dirty="0" err="1" smtClean="0"/>
              <a:t>сполучається</a:t>
            </a:r>
            <a:r>
              <a:rPr lang="ru-RU" sz="2000" dirty="0" smtClean="0"/>
              <a:t> </a:t>
            </a:r>
            <a:r>
              <a:rPr lang="ru-RU" sz="2000" dirty="0"/>
              <a:t>з </a:t>
            </a:r>
            <a:r>
              <a:rPr lang="ru-RU" sz="2000" dirty="0" err="1"/>
              <a:t>аналогічним</a:t>
            </a:r>
            <a:r>
              <a:rPr lang="ru-RU" sz="2000" dirty="0"/>
              <a:t> </a:t>
            </a:r>
            <a:r>
              <a:rPr lang="ru-RU" sz="2000" dirty="0" smtClean="0"/>
              <a:t>простором </a:t>
            </a:r>
            <a:r>
              <a:rPr lang="ru-RU" sz="2000" dirty="0"/>
              <a:t>в </a:t>
            </a:r>
            <a:r>
              <a:rPr lang="ru-RU" sz="2000" dirty="0" err="1"/>
              <a:t>порожнині</a:t>
            </a:r>
            <a:r>
              <a:rPr lang="ru-RU" sz="2000" dirty="0"/>
              <a:t> </a:t>
            </a:r>
            <a:r>
              <a:rPr lang="ru-RU" sz="2000" dirty="0" smtClean="0"/>
              <a:t>черепа, внизу </a:t>
            </a:r>
            <a:r>
              <a:rPr lang="ru-RU" sz="2000" dirty="0" err="1" smtClean="0"/>
              <a:t>хребетн</a:t>
            </a:r>
            <a:r>
              <a:rPr lang="uk-UA" sz="2000" dirty="0" err="1" smtClean="0"/>
              <a:t>ого</a:t>
            </a:r>
            <a:r>
              <a:rPr lang="ru-RU" sz="2000" dirty="0" smtClean="0"/>
              <a:t> каналу </a:t>
            </a:r>
            <a:r>
              <a:rPr lang="ru-RU" sz="2000" dirty="0" err="1" smtClean="0"/>
              <a:t>субдуральний</a:t>
            </a:r>
            <a:r>
              <a:rPr lang="ru-RU" sz="2000" dirty="0" smtClean="0"/>
              <a:t> </a:t>
            </a:r>
            <a:r>
              <a:rPr lang="ru-RU" sz="2000" dirty="0" err="1"/>
              <a:t>простір</a:t>
            </a:r>
            <a:r>
              <a:rPr lang="ru-RU" sz="2000" dirty="0"/>
              <a:t> </a:t>
            </a:r>
            <a:r>
              <a:rPr lang="ru-RU" sz="2000" dirty="0" err="1"/>
              <a:t>закінчується</a:t>
            </a:r>
            <a:r>
              <a:rPr lang="ru-RU" sz="2000" dirty="0"/>
              <a:t> </a:t>
            </a:r>
            <a:r>
              <a:rPr lang="ru-RU" sz="2000" dirty="0" err="1"/>
              <a:t>сліпо</a:t>
            </a:r>
            <a:r>
              <a:rPr lang="ru-RU" sz="2000" dirty="0"/>
              <a:t> на </a:t>
            </a:r>
            <a:r>
              <a:rPr lang="ru-RU" sz="2000" dirty="0" err="1"/>
              <a:t>рівні</a:t>
            </a:r>
            <a:r>
              <a:rPr lang="ru-RU" sz="2000" dirty="0"/>
              <a:t> </a:t>
            </a:r>
            <a:r>
              <a:rPr lang="en-US" sz="2000" dirty="0"/>
              <a:t>II </a:t>
            </a:r>
            <a:r>
              <a:rPr lang="ru-RU" sz="2000" dirty="0" err="1"/>
              <a:t>крижового</a:t>
            </a:r>
            <a:r>
              <a:rPr lang="ru-RU" sz="2000" dirty="0"/>
              <a:t> </a:t>
            </a:r>
            <a:r>
              <a:rPr lang="ru-RU" sz="2000" dirty="0" err="1"/>
              <a:t>хребця</a:t>
            </a:r>
            <a:r>
              <a:rPr lang="ru-RU" sz="2000" dirty="0"/>
              <a:t>. </a:t>
            </a:r>
          </a:p>
        </p:txBody>
      </p:sp>
      <p:pic>
        <p:nvPicPr>
          <p:cNvPr id="5"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908721"/>
            <a:ext cx="3952875" cy="59492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5536" y="0"/>
            <a:ext cx="8229600" cy="764704"/>
          </a:xfrm>
        </p:spPr>
        <p:txBody>
          <a:bodyPr/>
          <a:lstStyle/>
          <a:p>
            <a:r>
              <a:rPr lang="uk-UA" b="1" dirty="0"/>
              <a:t>Оболонки спинного мозку</a:t>
            </a:r>
            <a:endParaRPr lang="ru-RU" dirty="0"/>
          </a:p>
        </p:txBody>
      </p:sp>
    </p:spTree>
    <p:extLst>
      <p:ext uri="{BB962C8B-B14F-4D97-AF65-F5344CB8AC3E}">
        <p14:creationId xmlns:p14="http://schemas.microsoft.com/office/powerpoint/2010/main" val="4023430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688" y="0"/>
            <a:ext cx="8229600" cy="836712"/>
          </a:xfrm>
        </p:spPr>
        <p:txBody>
          <a:bodyPr/>
          <a:lstStyle/>
          <a:p>
            <a:r>
              <a:rPr lang="uk-UA" b="1" dirty="0"/>
              <a:t>Оболонки спинного мозку</a:t>
            </a:r>
            <a:endParaRPr lang="ru-RU" dirty="0"/>
          </a:p>
        </p:txBody>
      </p:sp>
      <p:sp>
        <p:nvSpPr>
          <p:cNvPr id="4" name="Прямоугольник 3"/>
          <p:cNvSpPr/>
          <p:nvPr/>
        </p:nvSpPr>
        <p:spPr>
          <a:xfrm>
            <a:off x="107504" y="3743795"/>
            <a:ext cx="4032448" cy="2585323"/>
          </a:xfrm>
          <a:prstGeom prst="rect">
            <a:avLst/>
          </a:prstGeom>
        </p:spPr>
        <p:txBody>
          <a:bodyPr wrap="square">
            <a:spAutoFit/>
          </a:bodyPr>
          <a:lstStyle/>
          <a:p>
            <a:r>
              <a:rPr lang="ru-RU" dirty="0" err="1" smtClean="0"/>
              <a:t>Від</a:t>
            </a:r>
            <a:r>
              <a:rPr lang="ru-RU" dirty="0" smtClean="0"/>
              <a:t> </a:t>
            </a:r>
            <a:r>
              <a:rPr lang="ru-RU" dirty="0" err="1"/>
              <a:t>бічних</a:t>
            </a:r>
            <a:r>
              <a:rPr lang="ru-RU" dirty="0"/>
              <a:t> </a:t>
            </a:r>
            <a:r>
              <a:rPr lang="ru-RU" dirty="0" err="1"/>
              <a:t>поверхонь</a:t>
            </a:r>
            <a:r>
              <a:rPr lang="ru-RU" dirty="0"/>
              <a:t> спинного </a:t>
            </a:r>
            <a:r>
              <a:rPr lang="ru-RU" dirty="0" err="1" smtClean="0"/>
              <a:t>мозку</a:t>
            </a:r>
            <a:r>
              <a:rPr lang="ru-RU" dirty="0" smtClean="0"/>
              <a:t>, </a:t>
            </a:r>
            <a:r>
              <a:rPr lang="ru-RU" dirty="0" err="1"/>
              <a:t>між</a:t>
            </a:r>
            <a:r>
              <a:rPr lang="ru-RU" dirty="0"/>
              <a:t> </a:t>
            </a:r>
            <a:r>
              <a:rPr lang="ru-RU" dirty="0" err="1"/>
              <a:t>передніми</a:t>
            </a:r>
            <a:r>
              <a:rPr lang="ru-RU" dirty="0"/>
              <a:t> і </a:t>
            </a:r>
            <a:r>
              <a:rPr lang="ru-RU" dirty="0" err="1"/>
              <a:t>задніми</a:t>
            </a:r>
            <a:r>
              <a:rPr lang="ru-RU" dirty="0"/>
              <a:t> </a:t>
            </a:r>
            <a:r>
              <a:rPr lang="ru-RU" dirty="0" err="1"/>
              <a:t>корінцями</a:t>
            </a:r>
            <a:r>
              <a:rPr lang="ru-RU" dirty="0"/>
              <a:t>, </a:t>
            </a:r>
            <a:r>
              <a:rPr lang="ru-RU" dirty="0" smtClean="0"/>
              <a:t>до </a:t>
            </a:r>
            <a:r>
              <a:rPr lang="ru-RU" dirty="0" err="1"/>
              <a:t>павутинної</a:t>
            </a:r>
            <a:r>
              <a:rPr lang="ru-RU" dirty="0"/>
              <a:t> </a:t>
            </a:r>
            <a:r>
              <a:rPr lang="ru-RU" dirty="0" err="1" smtClean="0"/>
              <a:t>оболонки</a:t>
            </a:r>
            <a:r>
              <a:rPr lang="ru-RU" dirty="0" smtClean="0"/>
              <a:t> </a:t>
            </a:r>
            <a:r>
              <a:rPr lang="ru-RU" dirty="0" err="1"/>
              <a:t>відходить</a:t>
            </a:r>
            <a:r>
              <a:rPr lang="ru-RU" dirty="0"/>
              <a:t> тонка </a:t>
            </a:r>
            <a:r>
              <a:rPr lang="ru-RU" dirty="0" err="1"/>
              <a:t>міцна</a:t>
            </a:r>
            <a:r>
              <a:rPr lang="ru-RU" dirty="0"/>
              <a:t> пластинка - </a:t>
            </a:r>
            <a:r>
              <a:rPr lang="ru-RU" i="1" dirty="0" err="1"/>
              <a:t>зубчаста</a:t>
            </a:r>
            <a:r>
              <a:rPr lang="ru-RU" i="1" dirty="0"/>
              <a:t> </a:t>
            </a:r>
            <a:r>
              <a:rPr lang="ru-RU" i="1" dirty="0" err="1"/>
              <a:t>зв'язка</a:t>
            </a:r>
            <a:r>
              <a:rPr lang="ru-RU" i="1" dirty="0"/>
              <a:t>, </a:t>
            </a:r>
            <a:r>
              <a:rPr lang="en-US" i="1" dirty="0" err="1"/>
              <a:t>ligamentum</a:t>
            </a:r>
            <a:r>
              <a:rPr lang="en-US" i="1" dirty="0"/>
              <a:t> </a:t>
            </a:r>
            <a:r>
              <a:rPr lang="en-US" i="1" dirty="0" err="1"/>
              <a:t>denticulatum</a:t>
            </a:r>
            <a:r>
              <a:rPr lang="en-US" dirty="0"/>
              <a:t>. </a:t>
            </a:r>
            <a:r>
              <a:rPr lang="ru-RU" dirty="0" smtClean="0"/>
              <a:t>Таким </a:t>
            </a:r>
            <a:r>
              <a:rPr lang="ru-RU" dirty="0"/>
              <a:t>чином, </a:t>
            </a:r>
            <a:r>
              <a:rPr lang="ru-RU" dirty="0" err="1"/>
              <a:t>спинний</a:t>
            </a:r>
            <a:r>
              <a:rPr lang="ru-RU" dirty="0"/>
              <a:t> </a:t>
            </a:r>
            <a:r>
              <a:rPr lang="ru-RU" dirty="0" smtClean="0"/>
              <a:t>мозг </a:t>
            </a:r>
            <a:r>
              <a:rPr lang="ru-RU" dirty="0" err="1"/>
              <a:t>виявляється</a:t>
            </a:r>
            <a:r>
              <a:rPr lang="ru-RU" dirty="0"/>
              <a:t> </a:t>
            </a:r>
            <a:r>
              <a:rPr lang="ru-RU" dirty="0" err="1" smtClean="0"/>
              <a:t>ніби</a:t>
            </a:r>
            <a:r>
              <a:rPr lang="ru-RU" dirty="0" smtClean="0"/>
              <a:t> </a:t>
            </a:r>
            <a:r>
              <a:rPr lang="ru-RU" dirty="0" err="1"/>
              <a:t>підвішеним</a:t>
            </a:r>
            <a:r>
              <a:rPr lang="ru-RU" dirty="0"/>
              <a:t> за </a:t>
            </a:r>
            <a:r>
              <a:rPr lang="ru-RU" dirty="0" err="1"/>
              <a:t>допомогою</a:t>
            </a:r>
            <a:r>
              <a:rPr lang="ru-RU" dirty="0"/>
              <a:t> фронтально </a:t>
            </a:r>
            <a:r>
              <a:rPr lang="ru-RU" dirty="0" err="1"/>
              <a:t>розташованої</a:t>
            </a:r>
            <a:r>
              <a:rPr lang="ru-RU" dirty="0"/>
              <a:t> </a:t>
            </a:r>
            <a:r>
              <a:rPr lang="ru-RU" dirty="0" err="1"/>
              <a:t>зубчастої</a:t>
            </a:r>
            <a:r>
              <a:rPr lang="ru-RU" dirty="0"/>
              <a:t> </a:t>
            </a:r>
            <a:r>
              <a:rPr lang="ru-RU" dirty="0" err="1"/>
              <a:t>зв'язки</a:t>
            </a:r>
            <a:r>
              <a:rPr lang="ru-RU" dirty="0"/>
              <a:t> в </a:t>
            </a:r>
            <a:r>
              <a:rPr lang="ru-RU" dirty="0" err="1"/>
              <a:t>субарахноїдальному</a:t>
            </a:r>
            <a:r>
              <a:rPr lang="ru-RU" dirty="0"/>
              <a:t> </a:t>
            </a:r>
            <a:r>
              <a:rPr lang="ru-RU" dirty="0" err="1"/>
              <a:t>просторі</a:t>
            </a:r>
            <a:r>
              <a:rPr lang="ru-RU" dirty="0"/>
              <a:t>. </a:t>
            </a:r>
          </a:p>
        </p:txBody>
      </p:sp>
      <p:sp>
        <p:nvSpPr>
          <p:cNvPr id="6" name="Прямоугольник 5"/>
          <p:cNvSpPr/>
          <p:nvPr/>
        </p:nvSpPr>
        <p:spPr>
          <a:xfrm>
            <a:off x="533823" y="760635"/>
            <a:ext cx="8208912" cy="1323439"/>
          </a:xfrm>
          <a:prstGeom prst="rect">
            <a:avLst/>
          </a:prstGeom>
        </p:spPr>
        <p:txBody>
          <a:bodyPr wrap="square">
            <a:spAutoFit/>
          </a:bodyPr>
          <a:lstStyle/>
          <a:p>
            <a:r>
              <a:rPr lang="ru-RU" sz="2000" b="1" dirty="0" err="1"/>
              <a:t>М'яка</a:t>
            </a:r>
            <a:r>
              <a:rPr lang="ru-RU" sz="2000" b="1" dirty="0"/>
              <a:t> (</a:t>
            </a:r>
            <a:r>
              <a:rPr lang="ru-RU" sz="2000" b="1" dirty="0" err="1"/>
              <a:t>судинна</a:t>
            </a:r>
            <a:r>
              <a:rPr lang="ru-RU" sz="2000" b="1" dirty="0"/>
              <a:t>) </a:t>
            </a:r>
            <a:r>
              <a:rPr lang="ru-RU" sz="2000" b="1" dirty="0" err="1"/>
              <a:t>оболонка</a:t>
            </a:r>
            <a:r>
              <a:rPr lang="ru-RU" sz="2000" b="1" dirty="0"/>
              <a:t> спинного </a:t>
            </a:r>
            <a:r>
              <a:rPr lang="ru-RU" sz="2000" b="1" dirty="0" err="1"/>
              <a:t>мозку</a:t>
            </a:r>
            <a:r>
              <a:rPr lang="ru-RU" sz="2000" b="1" dirty="0"/>
              <a:t>, </a:t>
            </a:r>
            <a:r>
              <a:rPr lang="en-US" sz="2000" b="1" dirty="0" err="1"/>
              <a:t>pia</a:t>
            </a:r>
            <a:r>
              <a:rPr lang="en-US" sz="2000" b="1" dirty="0"/>
              <a:t> mater </a:t>
            </a:r>
            <a:r>
              <a:rPr lang="en-US" sz="2000" b="1" dirty="0" err="1"/>
              <a:t>spinalis</a:t>
            </a:r>
            <a:r>
              <a:rPr lang="en-US" sz="2000" b="1" dirty="0"/>
              <a:t>, </a:t>
            </a:r>
            <a:r>
              <a:rPr lang="ru-RU" sz="2000" dirty="0" err="1"/>
              <a:t>щільно</a:t>
            </a:r>
            <a:r>
              <a:rPr lang="ru-RU" sz="2000" dirty="0"/>
              <a:t> </a:t>
            </a:r>
            <a:r>
              <a:rPr lang="ru-RU" sz="2000" dirty="0" err="1"/>
              <a:t>прилягає</a:t>
            </a:r>
            <a:r>
              <a:rPr lang="ru-RU" sz="2000" dirty="0"/>
              <a:t> до спинного </a:t>
            </a:r>
            <a:r>
              <a:rPr lang="ru-RU" sz="2000" dirty="0" err="1"/>
              <a:t>мозку</a:t>
            </a:r>
            <a:r>
              <a:rPr lang="ru-RU" sz="2000" dirty="0"/>
              <a:t>, </a:t>
            </a:r>
            <a:r>
              <a:rPr lang="ru-RU" sz="2000" dirty="0" err="1"/>
              <a:t>зростається</a:t>
            </a:r>
            <a:r>
              <a:rPr lang="ru-RU" sz="2000" dirty="0"/>
              <a:t> з ним. </a:t>
            </a:r>
            <a:r>
              <a:rPr lang="ru-RU" sz="2000" dirty="0" err="1"/>
              <a:t>Сполучнотканинні</a:t>
            </a:r>
            <a:r>
              <a:rPr lang="ru-RU" sz="2000" dirty="0"/>
              <a:t> волокна, </a:t>
            </a:r>
            <a:r>
              <a:rPr lang="ru-RU" sz="2000" dirty="0" err="1"/>
              <a:t>які</a:t>
            </a:r>
            <a:r>
              <a:rPr lang="ru-RU" sz="2000" dirty="0"/>
              <a:t> </a:t>
            </a:r>
            <a:r>
              <a:rPr lang="ru-RU" sz="2000" dirty="0" err="1"/>
              <a:t>відгалужується</a:t>
            </a:r>
            <a:r>
              <a:rPr lang="ru-RU" sz="2000" dirty="0"/>
              <a:t> </a:t>
            </a:r>
            <a:r>
              <a:rPr lang="ru-RU" sz="2000" dirty="0" err="1"/>
              <a:t>від</a:t>
            </a:r>
            <a:r>
              <a:rPr lang="ru-RU" sz="2000" dirty="0"/>
              <a:t> </a:t>
            </a:r>
            <a:r>
              <a:rPr lang="ru-RU" sz="2000" dirty="0" err="1"/>
              <a:t>цієї</a:t>
            </a:r>
            <a:r>
              <a:rPr lang="ru-RU" sz="2000" dirty="0"/>
              <a:t> </a:t>
            </a:r>
            <a:r>
              <a:rPr lang="ru-RU" sz="2000" dirty="0" err="1"/>
              <a:t>оболонки</a:t>
            </a:r>
            <a:r>
              <a:rPr lang="ru-RU" sz="2000" dirty="0"/>
              <a:t>, </a:t>
            </a:r>
            <a:r>
              <a:rPr lang="ru-RU" sz="2000" dirty="0" err="1"/>
              <a:t>супроводжують</a:t>
            </a:r>
            <a:r>
              <a:rPr lang="ru-RU" sz="2000" dirty="0"/>
              <a:t> </a:t>
            </a:r>
            <a:r>
              <a:rPr lang="ru-RU" sz="2000" dirty="0" err="1"/>
              <a:t>кровоносні</a:t>
            </a:r>
            <a:r>
              <a:rPr lang="ru-RU" sz="2000" dirty="0"/>
              <a:t> </a:t>
            </a:r>
            <a:r>
              <a:rPr lang="ru-RU" sz="2000" dirty="0" err="1"/>
              <a:t>судини</a:t>
            </a:r>
            <a:r>
              <a:rPr lang="ru-RU" sz="2000" dirty="0"/>
              <a:t> і разом з ними </a:t>
            </a:r>
            <a:r>
              <a:rPr lang="ru-RU" sz="2000" dirty="0" err="1"/>
              <a:t>проникають</a:t>
            </a:r>
            <a:r>
              <a:rPr lang="ru-RU" sz="2000" dirty="0"/>
              <a:t> в </a:t>
            </a:r>
            <a:r>
              <a:rPr lang="ru-RU" sz="2000" dirty="0" err="1"/>
              <a:t>речовину</a:t>
            </a:r>
            <a:r>
              <a:rPr lang="ru-RU" sz="2000" dirty="0"/>
              <a:t> спинного </a:t>
            </a:r>
            <a:r>
              <a:rPr lang="ru-RU" sz="2000" dirty="0" err="1"/>
              <a:t>мозку</a:t>
            </a:r>
            <a:r>
              <a:rPr lang="ru-RU" sz="2000" dirty="0"/>
              <a:t>. </a:t>
            </a:r>
          </a:p>
        </p:txBody>
      </p:sp>
      <p:sp>
        <p:nvSpPr>
          <p:cNvPr id="7" name="Прямоугольник 6"/>
          <p:cNvSpPr/>
          <p:nvPr/>
        </p:nvSpPr>
        <p:spPr>
          <a:xfrm>
            <a:off x="251519" y="1997839"/>
            <a:ext cx="8568953" cy="1477328"/>
          </a:xfrm>
          <a:prstGeom prst="rect">
            <a:avLst/>
          </a:prstGeom>
        </p:spPr>
        <p:txBody>
          <a:bodyPr wrap="square">
            <a:spAutoFit/>
          </a:bodyPr>
          <a:lstStyle/>
          <a:p>
            <a:r>
              <a:rPr lang="ru-RU" dirty="0" err="1"/>
              <a:t>Від</a:t>
            </a:r>
            <a:r>
              <a:rPr lang="ru-RU" dirty="0"/>
              <a:t> </a:t>
            </a:r>
            <a:r>
              <a:rPr lang="ru-RU" dirty="0" err="1"/>
              <a:t>павутинної</a:t>
            </a:r>
            <a:r>
              <a:rPr lang="ru-RU" dirty="0"/>
              <a:t> </a:t>
            </a:r>
            <a:r>
              <a:rPr lang="ru-RU" dirty="0" err="1"/>
              <a:t>оболонки</a:t>
            </a:r>
            <a:r>
              <a:rPr lang="ru-RU" dirty="0"/>
              <a:t> </a:t>
            </a:r>
            <a:r>
              <a:rPr lang="ru-RU" dirty="0" err="1"/>
              <a:t>м'яку</a:t>
            </a:r>
            <a:r>
              <a:rPr lang="ru-RU" dirty="0"/>
              <a:t> </a:t>
            </a:r>
            <a:r>
              <a:rPr lang="ru-RU" dirty="0" err="1"/>
              <a:t>оболонку</a:t>
            </a:r>
            <a:r>
              <a:rPr lang="ru-RU" dirty="0"/>
              <a:t> </a:t>
            </a:r>
            <a:r>
              <a:rPr lang="ru-RU" dirty="0" err="1"/>
              <a:t>відокремлює</a:t>
            </a:r>
            <a:r>
              <a:rPr lang="ru-RU" dirty="0"/>
              <a:t> </a:t>
            </a:r>
            <a:r>
              <a:rPr lang="ru-RU" b="1" i="1" dirty="0" err="1"/>
              <a:t>підпавутинний</a:t>
            </a:r>
            <a:r>
              <a:rPr lang="ru-RU" b="1" i="1" dirty="0"/>
              <a:t> </a:t>
            </a:r>
            <a:r>
              <a:rPr lang="ru-RU" b="1" i="1" dirty="0" err="1"/>
              <a:t>простір</a:t>
            </a:r>
            <a:r>
              <a:rPr lang="ru-RU" b="1" i="1" dirty="0"/>
              <a:t>, </a:t>
            </a:r>
            <a:r>
              <a:rPr lang="en-US" b="1" i="1" dirty="0" err="1"/>
              <a:t>cavitas</a:t>
            </a:r>
            <a:r>
              <a:rPr lang="en-US" b="1" i="1" dirty="0"/>
              <a:t> </a:t>
            </a:r>
            <a:r>
              <a:rPr lang="en-US" b="1" i="1" dirty="0" err="1"/>
              <a:t>subarachnoidalis</a:t>
            </a:r>
            <a:r>
              <a:rPr lang="en-US" dirty="0"/>
              <a:t>, </a:t>
            </a:r>
            <a:r>
              <a:rPr lang="ru-RU" dirty="0" err="1" smtClean="0"/>
              <a:t>заповнений</a:t>
            </a:r>
            <a:r>
              <a:rPr lang="ru-RU" dirty="0" smtClean="0"/>
              <a:t> </a:t>
            </a:r>
            <a:r>
              <a:rPr lang="ru-RU" i="1" dirty="0" err="1"/>
              <a:t>спинномозковою</a:t>
            </a:r>
            <a:r>
              <a:rPr lang="ru-RU" i="1" dirty="0"/>
              <a:t> </a:t>
            </a:r>
            <a:r>
              <a:rPr lang="ru-RU" i="1" dirty="0" err="1"/>
              <a:t>рідиною</a:t>
            </a:r>
            <a:r>
              <a:rPr lang="ru-RU" i="1" dirty="0"/>
              <a:t>, </a:t>
            </a:r>
            <a:r>
              <a:rPr lang="en-US" i="1" dirty="0"/>
              <a:t>liquor </a:t>
            </a:r>
            <a:r>
              <a:rPr lang="en-US" i="1" dirty="0" err="1"/>
              <a:t>cerebrospin</a:t>
            </a:r>
            <a:r>
              <a:rPr lang="uk-UA" i="1" dirty="0"/>
              <a:t>а</a:t>
            </a:r>
            <a:r>
              <a:rPr lang="en-US" i="1" dirty="0" err="1"/>
              <a:t>lis</a:t>
            </a:r>
            <a:r>
              <a:rPr lang="ru-RU" dirty="0"/>
              <a:t>. У </a:t>
            </a:r>
            <a:r>
              <a:rPr lang="ru-RU" dirty="0" err="1"/>
              <a:t>верхніх</a:t>
            </a:r>
            <a:r>
              <a:rPr lang="ru-RU" dirty="0"/>
              <a:t> </a:t>
            </a:r>
            <a:r>
              <a:rPr lang="ru-RU" dirty="0" err="1"/>
              <a:t>відділах</a:t>
            </a:r>
            <a:r>
              <a:rPr lang="ru-RU" dirty="0"/>
              <a:t> </a:t>
            </a:r>
            <a:r>
              <a:rPr lang="ru-RU" dirty="0" err="1"/>
              <a:t>підпавутинний</a:t>
            </a:r>
            <a:r>
              <a:rPr lang="ru-RU" dirty="0"/>
              <a:t> </a:t>
            </a:r>
            <a:r>
              <a:rPr lang="ru-RU" dirty="0" err="1"/>
              <a:t>простір</a:t>
            </a:r>
            <a:r>
              <a:rPr lang="ru-RU" dirty="0"/>
              <a:t> спинного </a:t>
            </a:r>
            <a:r>
              <a:rPr lang="ru-RU" dirty="0" err="1"/>
              <a:t>мозку</a:t>
            </a:r>
            <a:r>
              <a:rPr lang="ru-RU" dirty="0"/>
              <a:t> </a:t>
            </a:r>
            <a:r>
              <a:rPr lang="ru-RU" dirty="0" err="1"/>
              <a:t>триває</a:t>
            </a:r>
            <a:r>
              <a:rPr lang="ru-RU" dirty="0"/>
              <a:t> в </a:t>
            </a:r>
            <a:r>
              <a:rPr lang="ru-RU" dirty="0" err="1"/>
              <a:t>підпавутинний</a:t>
            </a:r>
            <a:r>
              <a:rPr lang="ru-RU" dirty="0"/>
              <a:t> </a:t>
            </a:r>
            <a:r>
              <a:rPr lang="ru-RU" dirty="0" err="1"/>
              <a:t>простір</a:t>
            </a:r>
            <a:r>
              <a:rPr lang="ru-RU" dirty="0"/>
              <a:t> головного </a:t>
            </a:r>
            <a:r>
              <a:rPr lang="ru-RU" dirty="0" err="1"/>
              <a:t>мозку</a:t>
            </a:r>
            <a:r>
              <a:rPr lang="ru-RU" dirty="0"/>
              <a:t>. </a:t>
            </a:r>
            <a:r>
              <a:rPr lang="ru-RU" dirty="0" err="1"/>
              <a:t>Підпавутинний</a:t>
            </a:r>
            <a:r>
              <a:rPr lang="ru-RU" dirty="0"/>
              <a:t> </a:t>
            </a:r>
            <a:r>
              <a:rPr lang="ru-RU" dirty="0" err="1"/>
              <a:t>простір</a:t>
            </a:r>
            <a:r>
              <a:rPr lang="ru-RU" dirty="0"/>
              <a:t> </a:t>
            </a:r>
            <a:r>
              <a:rPr lang="ru-RU" dirty="0" err="1"/>
              <a:t>містить</a:t>
            </a:r>
            <a:r>
              <a:rPr lang="ru-RU" dirty="0"/>
              <a:t> </a:t>
            </a:r>
            <a:r>
              <a:rPr lang="ru-RU" dirty="0" err="1"/>
              <a:t>численні</a:t>
            </a:r>
            <a:r>
              <a:rPr lang="ru-RU" dirty="0"/>
              <a:t> </a:t>
            </a:r>
            <a:r>
              <a:rPr lang="ru-RU" dirty="0" err="1"/>
              <a:t>сполучнотканинні</a:t>
            </a:r>
            <a:r>
              <a:rPr lang="ru-RU" dirty="0"/>
              <a:t> пучки, </a:t>
            </a:r>
            <a:r>
              <a:rPr lang="ru-RU" dirty="0" err="1"/>
              <a:t>що</a:t>
            </a:r>
            <a:r>
              <a:rPr lang="ru-RU" dirty="0"/>
              <a:t> </a:t>
            </a:r>
            <a:r>
              <a:rPr lang="ru-RU" dirty="0" err="1"/>
              <a:t>з'єднують</a:t>
            </a:r>
            <a:r>
              <a:rPr lang="ru-RU" dirty="0"/>
              <a:t> </a:t>
            </a:r>
            <a:r>
              <a:rPr lang="ru-RU" dirty="0" err="1"/>
              <a:t>павутинну</a:t>
            </a:r>
            <a:r>
              <a:rPr lang="ru-RU" dirty="0"/>
              <a:t> </a:t>
            </a:r>
            <a:r>
              <a:rPr lang="ru-RU" dirty="0" err="1"/>
              <a:t>оболонку</a:t>
            </a:r>
            <a:r>
              <a:rPr lang="ru-RU" dirty="0"/>
              <a:t> з </a:t>
            </a:r>
            <a:r>
              <a:rPr lang="ru-RU" dirty="0" err="1"/>
              <a:t>м'якою</a:t>
            </a:r>
            <a:r>
              <a:rPr lang="ru-RU" dirty="0"/>
              <a:t>. </a:t>
            </a:r>
          </a:p>
        </p:txBody>
      </p:sp>
      <p:pic>
        <p:nvPicPr>
          <p:cNvPr id="12290"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475167"/>
            <a:ext cx="5004048" cy="339957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992" y="3457574"/>
            <a:ext cx="6096000" cy="340042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ÐÐ°ÑÑÐ¸Ð½ÐºÐ¸ Ð¿Ð¾ Ð·Ð°Ð¿ÑÐ¾ÑÑ Ð¾Ð±Ð¾Ð»Ð¾ÑÐºÐ¸ ÑÐ¿Ð¸Ð½Ð½Ð¾Ð³Ð¾ Ð¼Ð¾Ð·Ð³Ð° Ð°Ð½Ð°ÑÐ¾Ð¼Ð¸Ñ"/>
          <p:cNvPicPr>
            <a:picLocks noChangeAspect="1" noChangeArrowheads="1"/>
          </p:cNvPicPr>
          <p:nvPr/>
        </p:nvPicPr>
        <p:blipFill rotWithShape="1">
          <a:blip r:embed="rId4">
            <a:extLst>
              <a:ext uri="{28A0092B-C50C-407E-A947-70E740481C1C}">
                <a14:useLocalDpi xmlns:a14="http://schemas.microsoft.com/office/drawing/2010/main" val="0"/>
              </a:ext>
            </a:extLst>
          </a:blip>
          <a:srcRect t="4771"/>
          <a:stretch/>
        </p:blipFill>
        <p:spPr bwMode="auto">
          <a:xfrm>
            <a:off x="0" y="2830818"/>
            <a:ext cx="4381500" cy="404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2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wheel(1)">
                                      <p:cBhvr>
                                        <p:cTn id="12"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r="48554"/>
          <a:stretch/>
        </p:blipFill>
        <p:spPr bwMode="auto">
          <a:xfrm>
            <a:off x="313608" y="1180212"/>
            <a:ext cx="2597110" cy="50006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ÐÐ°ÑÑÐ¸Ð½ÐºÐ¸ Ð¿Ð¾ Ð·Ð°Ð¿ÑÐ¾ÑÑ ÑÐºÐµÐ»ÐµÑÐ¾ÑÐ¾Ð¿Ð¸Ñ ÑÐµÐ³Ð¼ÐµÐ½ÑÐ¾Ð² ÑÐ¿Ð¸Ð½Ð½Ð¾Ð³Ð¾ Ð¼Ð¾Ð·Ðº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8" descr="ÐÐ°ÑÑÐ¸Ð½ÐºÐ¸ Ð¿Ð¾ Ð·Ð°Ð¿ÑÐ¾ÑÑ ÑÐºÐµÐ»ÐµÑÐ¾ÑÐ¾Ð¿Ð¸Ñ ÑÐµÐ³Ð¼ÐµÐ½ÑÐ¾Ð² ÑÐ¿Ð¸Ð½Ð½Ð¾Ð³Ð¾ Ð¼Ð¾Ð·Ðº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2" descr="ÐÐ¾ÑÐ¾Ð¶ÐµÐµ Ð¸Ð·Ð¾Ð±ÑÐ°Ð¶ÐµÐ½Ð¸Ðµ"/>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3491880" y="764704"/>
            <a:ext cx="5405698" cy="1754326"/>
          </a:xfrm>
          <a:prstGeom prst="rect">
            <a:avLst/>
          </a:prstGeom>
        </p:spPr>
        <p:txBody>
          <a:bodyPr wrap="square">
            <a:spAutoFit/>
          </a:bodyPr>
          <a:lstStyle/>
          <a:p>
            <a:r>
              <a:rPr lang="ru-RU" dirty="0" err="1" smtClean="0"/>
              <a:t>Спинний</a:t>
            </a:r>
            <a:r>
              <a:rPr lang="ru-RU" dirty="0" smtClean="0"/>
              <a:t> </a:t>
            </a:r>
            <a:r>
              <a:rPr lang="ru-RU" dirty="0" err="1"/>
              <a:t>мозок</a:t>
            </a:r>
            <a:r>
              <a:rPr lang="ru-RU" dirty="0"/>
              <a:t> </a:t>
            </a:r>
            <a:r>
              <a:rPr lang="ru-RU" dirty="0" err="1" smtClean="0"/>
              <a:t>забезпечується</a:t>
            </a:r>
            <a:r>
              <a:rPr lang="ru-RU" dirty="0" smtClean="0"/>
              <a:t> </a:t>
            </a:r>
            <a:r>
              <a:rPr lang="ru-RU" dirty="0" err="1" smtClean="0"/>
              <a:t>кров'ю</a:t>
            </a:r>
            <a:r>
              <a:rPr lang="ru-RU" dirty="0" smtClean="0"/>
              <a:t> </a:t>
            </a:r>
            <a:r>
              <a:rPr lang="ru-RU" dirty="0" err="1"/>
              <a:t>гілками</a:t>
            </a:r>
            <a:r>
              <a:rPr lang="ru-RU" dirty="0"/>
              <a:t> </a:t>
            </a:r>
            <a:r>
              <a:rPr lang="ru-RU" dirty="0" err="1" smtClean="0"/>
              <a:t>хребетної</a:t>
            </a:r>
            <a:r>
              <a:rPr lang="ru-RU" dirty="0" smtClean="0"/>
              <a:t> </a:t>
            </a:r>
            <a:r>
              <a:rPr lang="ru-RU" dirty="0"/>
              <a:t>(</a:t>
            </a:r>
            <a:r>
              <a:rPr lang="ru-RU" dirty="0" smtClean="0"/>
              <a:t>з </a:t>
            </a:r>
            <a:r>
              <a:rPr lang="ru-RU" dirty="0" err="1" smtClean="0"/>
              <a:t>підключичної</a:t>
            </a:r>
            <a:r>
              <a:rPr lang="ru-RU" dirty="0" smtClean="0"/>
              <a:t> </a:t>
            </a:r>
            <a:r>
              <a:rPr lang="ru-RU" dirty="0" err="1" smtClean="0"/>
              <a:t>артерії</a:t>
            </a:r>
            <a:r>
              <a:rPr lang="ru-RU" dirty="0" smtClean="0"/>
              <a:t>), </a:t>
            </a:r>
            <a:r>
              <a:rPr lang="ru-RU" dirty="0" err="1"/>
              <a:t>глибокої</a:t>
            </a:r>
            <a:r>
              <a:rPr lang="ru-RU" dirty="0"/>
              <a:t> </a:t>
            </a:r>
            <a:r>
              <a:rPr lang="ru-RU" dirty="0" err="1"/>
              <a:t>шийної</a:t>
            </a:r>
            <a:r>
              <a:rPr lang="ru-RU" dirty="0"/>
              <a:t> (з реберно-</a:t>
            </a:r>
            <a:r>
              <a:rPr lang="ru-RU" dirty="0" err="1"/>
              <a:t>шийного</a:t>
            </a:r>
            <a:r>
              <a:rPr lang="ru-RU" dirty="0"/>
              <a:t> </a:t>
            </a:r>
            <a:r>
              <a:rPr lang="ru-RU" dirty="0" err="1"/>
              <a:t>стовбура</a:t>
            </a:r>
            <a:r>
              <a:rPr lang="ru-RU" dirty="0"/>
              <a:t>), </a:t>
            </a:r>
            <a:r>
              <a:rPr lang="ru-RU" dirty="0" err="1"/>
              <a:t>задніх</a:t>
            </a:r>
            <a:r>
              <a:rPr lang="ru-RU" dirty="0"/>
              <a:t> </a:t>
            </a:r>
            <a:r>
              <a:rPr lang="ru-RU" dirty="0" err="1"/>
              <a:t>міжреберних</a:t>
            </a:r>
            <a:r>
              <a:rPr lang="ru-RU" dirty="0"/>
              <a:t>, </a:t>
            </a:r>
            <a:r>
              <a:rPr lang="ru-RU" dirty="0" err="1"/>
              <a:t>поперекових</a:t>
            </a:r>
            <a:r>
              <a:rPr lang="ru-RU" dirty="0"/>
              <a:t> і </a:t>
            </a:r>
            <a:r>
              <a:rPr lang="ru-RU" dirty="0" err="1"/>
              <a:t>латеральних</a:t>
            </a:r>
            <a:r>
              <a:rPr lang="ru-RU" dirty="0"/>
              <a:t> </a:t>
            </a:r>
            <a:r>
              <a:rPr lang="ru-RU" dirty="0" err="1"/>
              <a:t>крижових</a:t>
            </a:r>
            <a:r>
              <a:rPr lang="ru-RU" dirty="0"/>
              <a:t> </a:t>
            </a:r>
            <a:r>
              <a:rPr lang="ru-RU" dirty="0" err="1"/>
              <a:t>артерій</a:t>
            </a:r>
            <a:r>
              <a:rPr lang="ru-RU" dirty="0" smtClean="0"/>
              <a:t>.</a:t>
            </a:r>
            <a:endParaRPr lang="ru-RU" dirty="0"/>
          </a:p>
          <a:p>
            <a:r>
              <a:rPr lang="ru-RU" dirty="0" smtClean="0"/>
              <a:t>Вени </a:t>
            </a:r>
            <a:r>
              <a:rPr lang="ru-RU" dirty="0"/>
              <a:t>спинного </a:t>
            </a:r>
            <a:r>
              <a:rPr lang="ru-RU" dirty="0" err="1"/>
              <a:t>мозку</a:t>
            </a:r>
            <a:r>
              <a:rPr lang="ru-RU" dirty="0"/>
              <a:t> </a:t>
            </a:r>
            <a:r>
              <a:rPr lang="ru-RU" dirty="0" err="1"/>
              <a:t>впадають</a:t>
            </a:r>
            <a:r>
              <a:rPr lang="ru-RU" dirty="0"/>
              <a:t> у </a:t>
            </a:r>
            <a:r>
              <a:rPr lang="ru-RU" dirty="0" err="1"/>
              <a:t>внутрішнє</a:t>
            </a:r>
            <a:r>
              <a:rPr lang="ru-RU" dirty="0"/>
              <a:t> </a:t>
            </a:r>
            <a:r>
              <a:rPr lang="ru-RU" dirty="0" err="1" smtClean="0"/>
              <a:t>хребетне</a:t>
            </a:r>
            <a:r>
              <a:rPr lang="ru-RU" dirty="0" smtClean="0"/>
              <a:t> </a:t>
            </a:r>
            <a:r>
              <a:rPr lang="ru-RU" dirty="0" err="1" smtClean="0"/>
              <a:t>венозне</a:t>
            </a:r>
            <a:r>
              <a:rPr lang="ru-RU" dirty="0" smtClean="0"/>
              <a:t> </a:t>
            </a:r>
            <a:r>
              <a:rPr lang="ru-RU" dirty="0" err="1"/>
              <a:t>сплетіння</a:t>
            </a:r>
            <a:r>
              <a:rPr lang="ru-RU" dirty="0"/>
              <a:t>.</a:t>
            </a:r>
          </a:p>
        </p:txBody>
      </p:sp>
      <p:sp>
        <p:nvSpPr>
          <p:cNvPr id="6" name="Заголовок 5"/>
          <p:cNvSpPr>
            <a:spLocks noGrp="1"/>
          </p:cNvSpPr>
          <p:nvPr>
            <p:ph type="title"/>
          </p:nvPr>
        </p:nvSpPr>
        <p:spPr>
          <a:xfrm>
            <a:off x="460375" y="0"/>
            <a:ext cx="8229600" cy="764704"/>
          </a:xfrm>
        </p:spPr>
        <p:txBody>
          <a:bodyPr>
            <a:normAutofit fontScale="90000"/>
          </a:bodyPr>
          <a:lstStyle/>
          <a:p>
            <a:r>
              <a:rPr lang="ru-RU" b="1" dirty="0" err="1"/>
              <a:t>Кровопостачання</a:t>
            </a:r>
            <a:r>
              <a:rPr lang="ru-RU" b="1" dirty="0"/>
              <a:t> спинного </a:t>
            </a:r>
            <a:r>
              <a:rPr lang="ru-RU" b="1" dirty="0" err="1"/>
              <a:t>мозку</a:t>
            </a:r>
            <a:endParaRPr lang="ru-RU" b="1" dirty="0"/>
          </a:p>
        </p:txBody>
      </p:sp>
      <p:sp>
        <p:nvSpPr>
          <p:cNvPr id="7" name="Прямоугольник 6"/>
          <p:cNvSpPr/>
          <p:nvPr/>
        </p:nvSpPr>
        <p:spPr>
          <a:xfrm>
            <a:off x="3347864" y="2436843"/>
            <a:ext cx="5796136" cy="4247317"/>
          </a:xfrm>
          <a:prstGeom prst="rect">
            <a:avLst/>
          </a:prstGeom>
        </p:spPr>
        <p:txBody>
          <a:bodyPr wrap="square">
            <a:spAutoFit/>
          </a:bodyPr>
          <a:lstStyle/>
          <a:p>
            <a:r>
              <a:rPr lang="ru-RU" dirty="0"/>
              <a:t>До спинному </a:t>
            </a:r>
            <a:r>
              <a:rPr lang="ru-RU" dirty="0" err="1"/>
              <a:t>мозку</a:t>
            </a:r>
            <a:r>
              <a:rPr lang="ru-RU" dirty="0"/>
              <a:t> </a:t>
            </a:r>
            <a:r>
              <a:rPr lang="ru-RU" dirty="0" err="1"/>
              <a:t>прилягають</a:t>
            </a:r>
            <a:r>
              <a:rPr lang="ru-RU" dirty="0"/>
              <a:t> три </a:t>
            </a:r>
            <a:r>
              <a:rPr lang="ru-RU" dirty="0" err="1"/>
              <a:t>довгих</a:t>
            </a:r>
            <a:r>
              <a:rPr lang="ru-RU" dirty="0"/>
              <a:t> </a:t>
            </a:r>
            <a:r>
              <a:rPr lang="ru-RU" dirty="0" err="1"/>
              <a:t>поздовжніх</a:t>
            </a:r>
            <a:r>
              <a:rPr lang="ru-RU" dirty="0"/>
              <a:t> </a:t>
            </a:r>
            <a:r>
              <a:rPr lang="ru-RU" b="1" u="sng" dirty="0" err="1"/>
              <a:t>артеріальних</a:t>
            </a:r>
            <a:r>
              <a:rPr lang="ru-RU" b="1" u="sng" dirty="0"/>
              <a:t> </a:t>
            </a:r>
            <a:r>
              <a:rPr lang="ru-RU" b="1" u="sng" dirty="0" err="1"/>
              <a:t>судини</a:t>
            </a:r>
            <a:r>
              <a:rPr lang="ru-RU" dirty="0"/>
              <a:t>: </a:t>
            </a:r>
            <a:r>
              <a:rPr lang="ru-RU" dirty="0" err="1"/>
              <a:t>передня</a:t>
            </a:r>
            <a:r>
              <a:rPr lang="ru-RU" dirty="0"/>
              <a:t> і </a:t>
            </a:r>
            <a:r>
              <a:rPr lang="ru-RU" dirty="0" err="1"/>
              <a:t>дві</a:t>
            </a:r>
            <a:r>
              <a:rPr lang="ru-RU" dirty="0"/>
              <a:t> </a:t>
            </a:r>
            <a:r>
              <a:rPr lang="ru-RU" dirty="0" err="1"/>
              <a:t>задні</a:t>
            </a:r>
            <a:r>
              <a:rPr lang="ru-RU" dirty="0"/>
              <a:t> </a:t>
            </a:r>
            <a:r>
              <a:rPr lang="ru-RU" dirty="0" err="1"/>
              <a:t>спинномозкові</a:t>
            </a:r>
            <a:r>
              <a:rPr lang="ru-RU" dirty="0"/>
              <a:t> </a:t>
            </a:r>
            <a:r>
              <a:rPr lang="ru-RU" dirty="0" err="1"/>
              <a:t>артерії</a:t>
            </a:r>
            <a:r>
              <a:rPr lang="ru-RU" dirty="0"/>
              <a:t>. </a:t>
            </a:r>
            <a:r>
              <a:rPr lang="ru-RU" b="1" i="1" dirty="0" err="1"/>
              <a:t>Передня</a:t>
            </a:r>
            <a:r>
              <a:rPr lang="ru-RU" b="1" i="1" dirty="0"/>
              <a:t> </a:t>
            </a:r>
            <a:r>
              <a:rPr lang="ru-RU" b="1" i="1" dirty="0" err="1"/>
              <a:t>спинномозкова</a:t>
            </a:r>
            <a:r>
              <a:rPr lang="ru-RU" b="1" i="1" dirty="0"/>
              <a:t> </a:t>
            </a:r>
            <a:r>
              <a:rPr lang="ru-RU" b="1" i="1" dirty="0" err="1"/>
              <a:t>артерія</a:t>
            </a:r>
            <a:r>
              <a:rPr lang="ru-RU" dirty="0"/>
              <a:t> </a:t>
            </a:r>
            <a:r>
              <a:rPr lang="ru-RU" dirty="0" err="1"/>
              <a:t>примикає</a:t>
            </a:r>
            <a:r>
              <a:rPr lang="ru-RU" dirty="0"/>
              <a:t> до </a:t>
            </a:r>
            <a:r>
              <a:rPr lang="ru-RU" dirty="0" err="1"/>
              <a:t>передньої</a:t>
            </a:r>
            <a:r>
              <a:rPr lang="ru-RU" dirty="0"/>
              <a:t> </a:t>
            </a:r>
            <a:r>
              <a:rPr lang="ru-RU" dirty="0" err="1"/>
              <a:t>поздовжньої</a:t>
            </a:r>
            <a:r>
              <a:rPr lang="ru-RU" dirty="0"/>
              <a:t> </a:t>
            </a:r>
            <a:r>
              <a:rPr lang="ru-RU" dirty="0" err="1"/>
              <a:t>щілини</a:t>
            </a:r>
            <a:r>
              <a:rPr lang="ru-RU" dirty="0"/>
              <a:t> спинного </a:t>
            </a:r>
            <a:r>
              <a:rPr lang="ru-RU" dirty="0" err="1"/>
              <a:t>мозку</a:t>
            </a:r>
            <a:r>
              <a:rPr lang="ru-RU" dirty="0"/>
              <a:t>. Вона </a:t>
            </a:r>
            <a:r>
              <a:rPr lang="ru-RU" dirty="0" err="1"/>
              <a:t>утворюється</a:t>
            </a:r>
            <a:r>
              <a:rPr lang="ru-RU" dirty="0"/>
              <a:t> з </a:t>
            </a:r>
            <a:r>
              <a:rPr lang="ru-RU" dirty="0" err="1"/>
              <a:t>двох</a:t>
            </a:r>
            <a:r>
              <a:rPr lang="ru-RU" dirty="0"/>
              <a:t> </a:t>
            </a:r>
            <a:r>
              <a:rPr lang="ru-RU" dirty="0" err="1" smtClean="0"/>
              <a:t>спинномозкових</a:t>
            </a:r>
            <a:r>
              <a:rPr lang="ru-RU" dirty="0" smtClean="0"/>
              <a:t> </a:t>
            </a:r>
            <a:r>
              <a:rPr lang="ru-RU" dirty="0" err="1" smtClean="0"/>
              <a:t>артерій</a:t>
            </a:r>
            <a:r>
              <a:rPr lang="ru-RU" dirty="0" smtClean="0"/>
              <a:t> </a:t>
            </a:r>
            <a:r>
              <a:rPr lang="ru-RU" dirty="0"/>
              <a:t>(</a:t>
            </a:r>
            <a:r>
              <a:rPr lang="ru-RU" dirty="0" err="1"/>
              <a:t>гілок</a:t>
            </a:r>
            <a:r>
              <a:rPr lang="ru-RU" dirty="0"/>
              <a:t> </a:t>
            </a:r>
            <a:r>
              <a:rPr lang="ru-RU" dirty="0" err="1"/>
              <a:t>правої</a:t>
            </a:r>
            <a:r>
              <a:rPr lang="ru-RU" dirty="0"/>
              <a:t> і </a:t>
            </a:r>
            <a:r>
              <a:rPr lang="ru-RU" dirty="0" err="1"/>
              <a:t>лівої</a:t>
            </a:r>
            <a:r>
              <a:rPr lang="ru-RU" dirty="0"/>
              <a:t> </a:t>
            </a:r>
            <a:r>
              <a:rPr lang="ru-RU" dirty="0" err="1"/>
              <a:t>хребетних</a:t>
            </a:r>
            <a:r>
              <a:rPr lang="ru-RU" dirty="0"/>
              <a:t> </a:t>
            </a:r>
            <a:r>
              <a:rPr lang="ru-RU" dirty="0" err="1" smtClean="0"/>
              <a:t>артерій</a:t>
            </a:r>
            <a:r>
              <a:rPr lang="ru-RU" dirty="0"/>
              <a:t>) у </a:t>
            </a:r>
            <a:r>
              <a:rPr lang="ru-RU" dirty="0" err="1"/>
              <a:t>верхніх</a:t>
            </a:r>
            <a:r>
              <a:rPr lang="ru-RU" dirty="0"/>
              <a:t> </a:t>
            </a:r>
            <a:r>
              <a:rPr lang="ru-RU" dirty="0" err="1"/>
              <a:t>відділах</a:t>
            </a:r>
            <a:r>
              <a:rPr lang="ru-RU" dirty="0"/>
              <a:t> спинного </a:t>
            </a:r>
            <a:r>
              <a:rPr lang="ru-RU" dirty="0" err="1"/>
              <a:t>мозку</a:t>
            </a:r>
            <a:r>
              <a:rPr lang="ru-RU" dirty="0"/>
              <a:t>. </a:t>
            </a:r>
            <a:r>
              <a:rPr lang="ru-RU" b="1" i="1" dirty="0" err="1"/>
              <a:t>Задня</a:t>
            </a:r>
            <a:r>
              <a:rPr lang="ru-RU" b="1" i="1" dirty="0"/>
              <a:t> </a:t>
            </a:r>
            <a:r>
              <a:rPr lang="ru-RU" b="1" i="1" dirty="0" err="1"/>
              <a:t>спинномозкова</a:t>
            </a:r>
            <a:r>
              <a:rPr lang="ru-RU" b="1" i="1" dirty="0"/>
              <a:t> </a:t>
            </a:r>
            <a:r>
              <a:rPr lang="ru-RU" b="1" i="1" dirty="0" err="1"/>
              <a:t>артерія</a:t>
            </a:r>
            <a:r>
              <a:rPr lang="ru-RU" b="1" i="1" dirty="0"/>
              <a:t> </a:t>
            </a:r>
            <a:r>
              <a:rPr lang="ru-RU" dirty="0"/>
              <a:t>- парна. </a:t>
            </a:r>
            <a:r>
              <a:rPr lang="ru-RU" dirty="0" err="1"/>
              <a:t>Кожна</a:t>
            </a:r>
            <a:r>
              <a:rPr lang="ru-RU" dirty="0"/>
              <a:t> </a:t>
            </a:r>
            <a:r>
              <a:rPr lang="ru-RU" dirty="0" err="1"/>
              <a:t>артерія</a:t>
            </a:r>
            <a:r>
              <a:rPr lang="ru-RU" dirty="0"/>
              <a:t> </a:t>
            </a:r>
            <a:r>
              <a:rPr lang="ru-RU" dirty="0" err="1"/>
              <a:t>прилягає</a:t>
            </a:r>
            <a:r>
              <a:rPr lang="ru-RU" dirty="0"/>
              <a:t> до </a:t>
            </a:r>
            <a:r>
              <a:rPr lang="ru-RU" dirty="0" err="1"/>
              <a:t>задньої</a:t>
            </a:r>
            <a:r>
              <a:rPr lang="ru-RU" dirty="0"/>
              <a:t> </a:t>
            </a:r>
            <a:r>
              <a:rPr lang="ru-RU" dirty="0" err="1"/>
              <a:t>поверхні</a:t>
            </a:r>
            <a:r>
              <a:rPr lang="ru-RU" dirty="0"/>
              <a:t> спинного </a:t>
            </a:r>
            <a:r>
              <a:rPr lang="ru-RU" dirty="0" err="1"/>
              <a:t>мозку</a:t>
            </a:r>
            <a:r>
              <a:rPr lang="ru-RU" dirty="0"/>
              <a:t> </a:t>
            </a:r>
            <a:r>
              <a:rPr lang="ru-RU" dirty="0" err="1"/>
              <a:t>біля</a:t>
            </a:r>
            <a:r>
              <a:rPr lang="ru-RU" dirty="0"/>
              <a:t> </a:t>
            </a:r>
            <a:r>
              <a:rPr lang="ru-RU" dirty="0" err="1"/>
              <a:t>входження</a:t>
            </a:r>
            <a:r>
              <a:rPr lang="ru-RU" dirty="0"/>
              <a:t> в </a:t>
            </a:r>
            <a:r>
              <a:rPr lang="ru-RU" dirty="0" err="1"/>
              <a:t>нього</a:t>
            </a:r>
            <a:r>
              <a:rPr lang="ru-RU" dirty="0"/>
              <a:t> </a:t>
            </a:r>
            <a:r>
              <a:rPr lang="ru-RU" dirty="0" err="1"/>
              <a:t>задніх</a:t>
            </a:r>
            <a:r>
              <a:rPr lang="ru-RU" dirty="0"/>
              <a:t> </a:t>
            </a:r>
            <a:r>
              <a:rPr lang="ru-RU" dirty="0" err="1"/>
              <a:t>корінців</a:t>
            </a:r>
            <a:r>
              <a:rPr lang="ru-RU" dirty="0"/>
              <a:t> </a:t>
            </a:r>
            <a:r>
              <a:rPr lang="ru-RU" dirty="0" err="1"/>
              <a:t>спинномозкових</a:t>
            </a:r>
            <a:r>
              <a:rPr lang="ru-RU" dirty="0"/>
              <a:t> </a:t>
            </a:r>
            <a:r>
              <a:rPr lang="ru-RU" dirty="0" err="1"/>
              <a:t>нервів</a:t>
            </a:r>
            <a:r>
              <a:rPr lang="ru-RU" dirty="0"/>
              <a:t>. </a:t>
            </a:r>
            <a:r>
              <a:rPr lang="ru-RU" dirty="0" err="1"/>
              <a:t>Ці</a:t>
            </a:r>
            <a:r>
              <a:rPr lang="ru-RU" dirty="0"/>
              <a:t> три </a:t>
            </a:r>
            <a:r>
              <a:rPr lang="ru-RU" dirty="0" err="1"/>
              <a:t>артерії</a:t>
            </a:r>
            <a:r>
              <a:rPr lang="ru-RU" dirty="0"/>
              <a:t> </a:t>
            </a:r>
            <a:r>
              <a:rPr lang="ru-RU" dirty="0" err="1" smtClean="0"/>
              <a:t>продовжуються</a:t>
            </a:r>
            <a:r>
              <a:rPr lang="ru-RU" dirty="0" smtClean="0"/>
              <a:t> </a:t>
            </a:r>
            <a:r>
              <a:rPr lang="ru-RU" dirty="0"/>
              <a:t>до </a:t>
            </a:r>
            <a:r>
              <a:rPr lang="ru-RU" dirty="0" err="1"/>
              <a:t>нижнього</a:t>
            </a:r>
            <a:r>
              <a:rPr lang="ru-RU" dirty="0"/>
              <a:t> </a:t>
            </a:r>
            <a:r>
              <a:rPr lang="ru-RU" dirty="0" err="1"/>
              <a:t>кінця</a:t>
            </a:r>
            <a:r>
              <a:rPr lang="ru-RU" dirty="0"/>
              <a:t> спинного </a:t>
            </a:r>
            <a:r>
              <a:rPr lang="ru-RU" dirty="0" err="1"/>
              <a:t>мозку</a:t>
            </a:r>
            <a:r>
              <a:rPr lang="ru-RU" dirty="0"/>
              <a:t>, </a:t>
            </a:r>
            <a:r>
              <a:rPr lang="ru-RU" dirty="0" err="1" smtClean="0"/>
              <a:t>утворюючи</a:t>
            </a:r>
            <a:r>
              <a:rPr lang="ru-RU" dirty="0" smtClean="0"/>
              <a:t> </a:t>
            </a:r>
            <a:r>
              <a:rPr lang="ru-RU" dirty="0" err="1" smtClean="0"/>
              <a:t>анастомози</a:t>
            </a:r>
            <a:r>
              <a:rPr lang="ru-RU" dirty="0" smtClean="0"/>
              <a:t> </a:t>
            </a:r>
            <a:r>
              <a:rPr lang="ru-RU" dirty="0" err="1" smtClean="0"/>
              <a:t>між</a:t>
            </a:r>
            <a:r>
              <a:rPr lang="ru-RU" dirty="0" smtClean="0"/>
              <a:t> собою та </a:t>
            </a:r>
            <a:r>
              <a:rPr lang="ru-RU" dirty="0" err="1" smtClean="0"/>
              <a:t>зі</a:t>
            </a:r>
            <a:r>
              <a:rPr lang="ru-RU" dirty="0" smtClean="0"/>
              <a:t> </a:t>
            </a:r>
            <a:r>
              <a:rPr lang="ru-RU" dirty="0" err="1" smtClean="0"/>
              <a:t>спінальними</a:t>
            </a:r>
            <a:r>
              <a:rPr lang="ru-RU" dirty="0" smtClean="0"/>
              <a:t> </a:t>
            </a:r>
            <a:r>
              <a:rPr lang="ru-RU" dirty="0" err="1" smtClean="0"/>
              <a:t>гілками</a:t>
            </a:r>
            <a:r>
              <a:rPr lang="ru-RU" dirty="0" smtClean="0"/>
              <a:t> </a:t>
            </a:r>
            <a:r>
              <a:rPr lang="ru-RU" dirty="0"/>
              <a:t>(</a:t>
            </a:r>
            <a:r>
              <a:rPr lang="ru-RU" dirty="0" err="1"/>
              <a:t>гілки</a:t>
            </a:r>
            <a:r>
              <a:rPr lang="ru-RU" dirty="0"/>
              <a:t> </a:t>
            </a:r>
            <a:r>
              <a:rPr lang="ru-RU" dirty="0" err="1"/>
              <a:t>задніх</a:t>
            </a:r>
            <a:r>
              <a:rPr lang="ru-RU" dirty="0"/>
              <a:t> </a:t>
            </a:r>
            <a:r>
              <a:rPr lang="ru-RU" dirty="0" err="1"/>
              <a:t>міжреберних</a:t>
            </a:r>
            <a:r>
              <a:rPr lang="ru-RU" dirty="0"/>
              <a:t>, </a:t>
            </a:r>
            <a:r>
              <a:rPr lang="ru-RU" dirty="0" err="1"/>
              <a:t>поперекових</a:t>
            </a:r>
            <a:r>
              <a:rPr lang="ru-RU" dirty="0"/>
              <a:t> і </a:t>
            </a:r>
            <a:r>
              <a:rPr lang="ru-RU" dirty="0" err="1"/>
              <a:t>латеральних</a:t>
            </a:r>
            <a:r>
              <a:rPr lang="ru-RU" dirty="0"/>
              <a:t> </a:t>
            </a:r>
            <a:r>
              <a:rPr lang="ru-RU" dirty="0" err="1"/>
              <a:t>крижових</a:t>
            </a:r>
            <a:r>
              <a:rPr lang="ru-RU" dirty="0"/>
              <a:t> </a:t>
            </a:r>
            <a:r>
              <a:rPr lang="ru-RU" dirty="0" err="1"/>
              <a:t>артерій</a:t>
            </a:r>
            <a:r>
              <a:rPr lang="ru-RU" dirty="0"/>
              <a:t>), </a:t>
            </a:r>
            <a:r>
              <a:rPr lang="ru-RU" dirty="0" err="1"/>
              <a:t>що</a:t>
            </a:r>
            <a:r>
              <a:rPr lang="ru-RU" dirty="0"/>
              <a:t> </a:t>
            </a:r>
            <a:r>
              <a:rPr lang="ru-RU" dirty="0" err="1"/>
              <a:t>проникають</a:t>
            </a:r>
            <a:r>
              <a:rPr lang="ru-RU" dirty="0"/>
              <a:t> в </a:t>
            </a:r>
            <a:r>
              <a:rPr lang="ru-RU" dirty="0" err="1"/>
              <a:t>хребетний</a:t>
            </a:r>
            <a:r>
              <a:rPr lang="ru-RU" dirty="0"/>
              <a:t> канал через </a:t>
            </a:r>
            <a:r>
              <a:rPr lang="ru-RU" dirty="0" err="1"/>
              <a:t>міжхребцеві</a:t>
            </a:r>
            <a:r>
              <a:rPr lang="ru-RU" dirty="0"/>
              <a:t> </a:t>
            </a:r>
            <a:r>
              <a:rPr lang="ru-RU" dirty="0" smtClean="0"/>
              <a:t>отвори, і </a:t>
            </a:r>
            <a:r>
              <a:rPr lang="ru-RU" dirty="0" err="1"/>
              <a:t>посилають</a:t>
            </a:r>
            <a:r>
              <a:rPr lang="ru-RU" dirty="0"/>
              <a:t> в </a:t>
            </a:r>
            <a:r>
              <a:rPr lang="ru-RU" dirty="0" err="1" smtClean="0"/>
              <a:t>речовину</a:t>
            </a:r>
            <a:r>
              <a:rPr lang="ru-RU" dirty="0" smtClean="0"/>
              <a:t> </a:t>
            </a:r>
            <a:r>
              <a:rPr lang="ru-RU" dirty="0" err="1"/>
              <a:t>мозку</a:t>
            </a:r>
            <a:r>
              <a:rPr lang="ru-RU" dirty="0"/>
              <a:t> </a:t>
            </a:r>
            <a:r>
              <a:rPr lang="ru-RU" dirty="0" err="1"/>
              <a:t>тонкі</a:t>
            </a:r>
            <a:r>
              <a:rPr lang="ru-RU" dirty="0"/>
              <a:t> </a:t>
            </a:r>
            <a:r>
              <a:rPr lang="ru-RU" dirty="0" err="1"/>
              <a:t>гілки</a:t>
            </a:r>
            <a:r>
              <a:rPr lang="ru-RU" dirty="0"/>
              <a:t>.</a:t>
            </a:r>
          </a:p>
        </p:txBody>
      </p:sp>
      <p:pic>
        <p:nvPicPr>
          <p:cNvPr id="1028" name="Picture 4" descr="ÐÐ°ÑÑÐ¸Ð½ÐºÐ¸ Ð¿Ð¾ Ð·Ð°Ð¿ÑÐ¾ÑÑ ÐºÑÐ¾Ð²Ð¾ÑÐ½Ð°Ð±Ð¶ÐµÐ½Ð¸Ðµ ÑÐ¿Ð¸Ð½Ð½Ð¾Ð³Ð¾ Ð¼Ð¾Ð·Ð³Ð° Ð°Ð½Ð°ÑÐ¾Ð¼Ð¸Ñ"/>
          <p:cNvPicPr>
            <a:picLocks noChangeAspect="1" noChangeArrowheads="1"/>
          </p:cNvPicPr>
          <p:nvPr/>
        </p:nvPicPr>
        <p:blipFill rotWithShape="1">
          <a:blip r:embed="rId3">
            <a:extLst>
              <a:ext uri="{28A0092B-C50C-407E-A947-70E740481C1C}">
                <a14:useLocalDpi xmlns:a14="http://schemas.microsoft.com/office/drawing/2010/main" val="0"/>
              </a:ext>
            </a:extLst>
          </a:blip>
          <a:srcRect l="62682"/>
          <a:stretch/>
        </p:blipFill>
        <p:spPr bwMode="auto">
          <a:xfrm>
            <a:off x="107504" y="823024"/>
            <a:ext cx="3096344" cy="57150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ÐÐ°ÑÑÐ¸Ð½ÐºÐ¸ Ð¿Ð¾ Ð·Ð°Ð¿ÑÐ¾ÑÑ ÐºÑÐ¾Ð²Ð¾ÑÐ½Ð°Ð±Ð¶ÐµÐ½Ð¸Ðµ ÑÐ¿Ð¸Ð½Ð½Ð¾Ð³Ð¾ Ð¼Ð¾Ð·Ð³Ð° Ð°Ð½Ð°ÑÐ¾Ð¼Ð¸Ñ"/>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3925" y="654228"/>
            <a:ext cx="5048250" cy="591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7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barn(inVertical)">
                                      <p:cBhvr>
                                        <p:cTn id="14"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908720"/>
          </a:xfrm>
        </p:spPr>
        <p:txBody>
          <a:bodyPr/>
          <a:lstStyle/>
          <a:p>
            <a:r>
              <a:rPr lang="ru-RU" b="1" dirty="0" err="1" smtClean="0"/>
              <a:t>Спинний</a:t>
            </a:r>
            <a:r>
              <a:rPr lang="ru-RU" b="1" dirty="0" smtClean="0"/>
              <a:t> </a:t>
            </a:r>
            <a:r>
              <a:rPr lang="ru-RU" b="1" dirty="0" err="1" smtClean="0"/>
              <a:t>мозок</a:t>
            </a:r>
            <a:r>
              <a:rPr lang="ru-RU" b="1" dirty="0" smtClean="0"/>
              <a:t>, </a:t>
            </a:r>
            <a:r>
              <a:rPr lang="ru-RU" b="1" dirty="0" err="1"/>
              <a:t>medulla</a:t>
            </a:r>
            <a:r>
              <a:rPr lang="ru-RU" b="1" dirty="0"/>
              <a:t> </a:t>
            </a:r>
            <a:r>
              <a:rPr lang="ru-RU" b="1" dirty="0" err="1"/>
              <a:t>spinalis</a:t>
            </a:r>
            <a:endParaRPr lang="ru-RU" b="1" dirty="0"/>
          </a:p>
        </p:txBody>
      </p:sp>
      <p:pic>
        <p:nvPicPr>
          <p:cNvPr id="5" name="Picture 8"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8924" r="9687"/>
          <a:stretch/>
        </p:blipFill>
        <p:spPr bwMode="auto">
          <a:xfrm>
            <a:off x="0" y="993641"/>
            <a:ext cx="3896882" cy="587727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396205" y="908720"/>
            <a:ext cx="4248472" cy="707886"/>
          </a:xfrm>
          <a:prstGeom prst="rect">
            <a:avLst/>
          </a:prstGeom>
          <a:ln w="28575">
            <a:solidFill>
              <a:schemeClr val="tx1"/>
            </a:solidFill>
          </a:ln>
        </p:spPr>
        <p:txBody>
          <a:bodyPr wrap="square">
            <a:spAutoFit/>
          </a:bodyPr>
          <a:lstStyle/>
          <a:p>
            <a:r>
              <a:rPr lang="ru-RU" sz="2000" b="1" dirty="0" err="1" smtClean="0"/>
              <a:t>Топографія</a:t>
            </a:r>
            <a:r>
              <a:rPr lang="ru-RU" sz="2000" b="1" dirty="0" smtClean="0"/>
              <a:t>:</a:t>
            </a:r>
            <a:r>
              <a:rPr lang="ru-RU" sz="2000" dirty="0" smtClean="0"/>
              <a:t> </a:t>
            </a:r>
            <a:r>
              <a:rPr lang="ru-RU" sz="2000" dirty="0" err="1" smtClean="0"/>
              <a:t>спинний</a:t>
            </a:r>
            <a:r>
              <a:rPr lang="ru-RU" sz="2000" dirty="0" smtClean="0"/>
              <a:t> </a:t>
            </a:r>
            <a:r>
              <a:rPr lang="ru-RU" sz="2000" dirty="0" err="1"/>
              <a:t>мозок</a:t>
            </a:r>
            <a:r>
              <a:rPr lang="ru-RU" sz="2000" dirty="0"/>
              <a:t> </a:t>
            </a:r>
            <a:r>
              <a:rPr lang="ru-RU" sz="2000" dirty="0" err="1"/>
              <a:t>розташовується</a:t>
            </a:r>
            <a:r>
              <a:rPr lang="ru-RU" sz="2000" dirty="0"/>
              <a:t> в хребетному </a:t>
            </a:r>
            <a:r>
              <a:rPr lang="ru-RU" sz="2000" dirty="0" err="1" smtClean="0"/>
              <a:t>каналі</a:t>
            </a:r>
            <a:r>
              <a:rPr lang="ru-RU" sz="2000" dirty="0" smtClean="0"/>
              <a:t>. </a:t>
            </a:r>
            <a:endParaRPr lang="ru-RU" sz="2000" dirty="0"/>
          </a:p>
        </p:txBody>
      </p:sp>
      <p:pic>
        <p:nvPicPr>
          <p:cNvPr id="7" name="Picture 2"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277" y="1775098"/>
            <a:ext cx="295232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789040"/>
            <a:ext cx="4752528"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055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r="2568"/>
          <a:stretch/>
        </p:blipFill>
        <p:spPr bwMode="auto">
          <a:xfrm>
            <a:off x="8159" y="19761"/>
            <a:ext cx="5790940" cy="5448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590925"/>
            <a:ext cx="3857625" cy="3267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ÐÐ°ÑÑÐ¸Ð½ÐºÐ¸ Ð¿Ð¾ Ð·Ð°Ð¿ÑÐ¾ÑÑ ÐºÑÐ¾Ð²Ð¾ÑÐ½Ð°Ð±Ð¶ÐµÐ½Ð¸Ðµ ÑÐ¿Ð¸Ð½Ð½Ð¾Ð³Ð¾ Ð¼Ð¾Ð·Ð³Ð° Ð°Ð½Ð°ÑÐ¾Ð¼Ð¸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60648"/>
            <a:ext cx="2105025"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08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6948"/>
            <a:ext cx="7596336" cy="936104"/>
          </a:xfrm>
        </p:spPr>
        <p:txBody>
          <a:bodyPr>
            <a:normAutofit fontScale="90000"/>
          </a:bodyPr>
          <a:lstStyle/>
          <a:p>
            <a:r>
              <a:rPr lang="uk-UA" b="1" dirty="0" smtClean="0"/>
              <a:t>Зовнішня будова спинного мозку</a:t>
            </a:r>
            <a:endParaRPr lang="ru-RU" b="1" dirty="0"/>
          </a:p>
        </p:txBody>
      </p:sp>
      <p:sp>
        <p:nvSpPr>
          <p:cNvPr id="3" name="Прямоугольник 2"/>
          <p:cNvSpPr/>
          <p:nvPr/>
        </p:nvSpPr>
        <p:spPr>
          <a:xfrm>
            <a:off x="1475656" y="771202"/>
            <a:ext cx="7272809" cy="1631216"/>
          </a:xfrm>
          <a:prstGeom prst="rect">
            <a:avLst/>
          </a:prstGeom>
        </p:spPr>
        <p:txBody>
          <a:bodyPr wrap="square">
            <a:spAutoFit/>
          </a:bodyPr>
          <a:lstStyle/>
          <a:p>
            <a:r>
              <a:rPr lang="ru-RU" sz="2000" dirty="0" err="1" smtClean="0"/>
              <a:t>Спинний</a:t>
            </a:r>
            <a:r>
              <a:rPr lang="ru-RU" sz="2000" dirty="0" smtClean="0"/>
              <a:t> </a:t>
            </a:r>
            <a:r>
              <a:rPr lang="ru-RU" sz="2000" dirty="0" err="1" smtClean="0"/>
              <a:t>мозок</a:t>
            </a:r>
            <a:r>
              <a:rPr lang="ru-RU" sz="2000" dirty="0" smtClean="0"/>
              <a:t> є </a:t>
            </a:r>
            <a:r>
              <a:rPr lang="ru-RU" sz="2000" dirty="0" err="1" smtClean="0"/>
              <a:t>довгий</a:t>
            </a:r>
            <a:r>
              <a:rPr lang="ru-RU" sz="2000" dirty="0" smtClean="0"/>
              <a:t>, </a:t>
            </a:r>
            <a:r>
              <a:rPr lang="ru-RU" sz="2000" dirty="0" err="1" smtClean="0"/>
              <a:t>циліндричної</a:t>
            </a:r>
            <a:r>
              <a:rPr lang="ru-RU" sz="2000" dirty="0" smtClean="0"/>
              <a:t> </a:t>
            </a:r>
            <a:r>
              <a:rPr lang="ru-RU" sz="2000" dirty="0" err="1"/>
              <a:t>форми</a:t>
            </a:r>
            <a:r>
              <a:rPr lang="ru-RU" sz="2000" dirty="0"/>
              <a:t>, </a:t>
            </a:r>
            <a:r>
              <a:rPr lang="ru-RU" sz="2000" dirty="0" err="1"/>
              <a:t>сплощений</a:t>
            </a:r>
            <a:r>
              <a:rPr lang="ru-RU" sz="2000" dirty="0"/>
              <a:t> </a:t>
            </a:r>
            <a:r>
              <a:rPr lang="ru-RU" sz="2000" dirty="0" err="1"/>
              <a:t>спереду</a:t>
            </a:r>
            <a:r>
              <a:rPr lang="ru-RU" sz="2000" dirty="0"/>
              <a:t> назад тяж.</a:t>
            </a:r>
          </a:p>
          <a:p>
            <a:r>
              <a:rPr lang="ru-RU" sz="2000" dirty="0" err="1"/>
              <a:t>Довжина</a:t>
            </a:r>
            <a:r>
              <a:rPr lang="ru-RU" sz="2000" dirty="0"/>
              <a:t> спинного </a:t>
            </a:r>
            <a:r>
              <a:rPr lang="ru-RU" sz="2000" dirty="0" err="1"/>
              <a:t>мозку</a:t>
            </a:r>
            <a:r>
              <a:rPr lang="ru-RU" sz="2000" dirty="0"/>
              <a:t> в </a:t>
            </a:r>
            <a:r>
              <a:rPr lang="ru-RU" sz="2000" dirty="0" err="1"/>
              <a:t>дорослої</a:t>
            </a:r>
            <a:r>
              <a:rPr lang="ru-RU" sz="2000" dirty="0"/>
              <a:t> </a:t>
            </a:r>
            <a:r>
              <a:rPr lang="ru-RU" sz="2000" dirty="0" err="1"/>
              <a:t>людини</a:t>
            </a:r>
            <a:r>
              <a:rPr lang="ru-RU" sz="2000" dirty="0"/>
              <a:t> в </a:t>
            </a:r>
            <a:r>
              <a:rPr lang="ru-RU" sz="2000" dirty="0" err="1"/>
              <a:t>середньому</a:t>
            </a:r>
            <a:r>
              <a:rPr lang="ru-RU" sz="2000" dirty="0"/>
              <a:t> 43 см (у </a:t>
            </a:r>
            <a:r>
              <a:rPr lang="ru-RU" sz="2000" dirty="0" err="1"/>
              <a:t>чоловіків</a:t>
            </a:r>
            <a:r>
              <a:rPr lang="ru-RU" sz="2000" dirty="0"/>
              <a:t> 45 см, у </a:t>
            </a:r>
            <a:r>
              <a:rPr lang="ru-RU" sz="2000" dirty="0" err="1"/>
              <a:t>жінок</a:t>
            </a:r>
            <a:r>
              <a:rPr lang="ru-RU" sz="2000" dirty="0"/>
              <a:t> 41-42 см), </a:t>
            </a:r>
            <a:r>
              <a:rPr lang="ru-RU" sz="2000" dirty="0" err="1"/>
              <a:t>маса</a:t>
            </a:r>
            <a:r>
              <a:rPr lang="ru-RU" sz="2000" dirty="0"/>
              <a:t> - </a:t>
            </a:r>
            <a:r>
              <a:rPr lang="ru-RU" sz="2000" dirty="0" err="1"/>
              <a:t>близько</a:t>
            </a:r>
            <a:r>
              <a:rPr lang="ru-RU" sz="2000" dirty="0"/>
              <a:t> 34-38 г, </a:t>
            </a:r>
            <a:r>
              <a:rPr lang="ru-RU" sz="2000" dirty="0" err="1"/>
              <a:t>що</a:t>
            </a:r>
            <a:r>
              <a:rPr lang="ru-RU" sz="2000" dirty="0"/>
              <a:t> становить </a:t>
            </a:r>
            <a:r>
              <a:rPr lang="ru-RU" sz="2000" dirty="0" err="1"/>
              <a:t>приблизно</a:t>
            </a:r>
            <a:r>
              <a:rPr lang="ru-RU" sz="2000" dirty="0"/>
              <a:t> 2% </a:t>
            </a:r>
            <a:r>
              <a:rPr lang="ru-RU" sz="2000" dirty="0" err="1"/>
              <a:t>від</a:t>
            </a:r>
            <a:r>
              <a:rPr lang="ru-RU" sz="2000" dirty="0"/>
              <a:t> </a:t>
            </a:r>
            <a:r>
              <a:rPr lang="ru-RU" sz="2000" dirty="0" err="1"/>
              <a:t>маси</a:t>
            </a:r>
            <a:r>
              <a:rPr lang="ru-RU" sz="2000" dirty="0"/>
              <a:t> головного </a:t>
            </a:r>
            <a:r>
              <a:rPr lang="ru-RU" sz="2000" dirty="0" err="1"/>
              <a:t>мозку</a:t>
            </a:r>
            <a:r>
              <a:rPr lang="ru-RU" sz="2000" dirty="0"/>
              <a:t>.</a:t>
            </a:r>
          </a:p>
        </p:txBody>
      </p:sp>
      <p:sp>
        <p:nvSpPr>
          <p:cNvPr id="4" name="Прямоугольник 3"/>
          <p:cNvSpPr/>
          <p:nvPr/>
        </p:nvSpPr>
        <p:spPr>
          <a:xfrm>
            <a:off x="1486435" y="2334087"/>
            <a:ext cx="7452320" cy="1015663"/>
          </a:xfrm>
          <a:prstGeom prst="rect">
            <a:avLst/>
          </a:prstGeom>
        </p:spPr>
        <p:txBody>
          <a:bodyPr wrap="square">
            <a:spAutoFit/>
          </a:bodyPr>
          <a:lstStyle/>
          <a:p>
            <a:r>
              <a:rPr lang="ru-RU" sz="2000" dirty="0"/>
              <a:t>На </a:t>
            </a:r>
            <a:r>
              <a:rPr lang="ru-RU" sz="2000" dirty="0" err="1"/>
              <a:t>рівні</a:t>
            </a:r>
            <a:r>
              <a:rPr lang="ru-RU" sz="2000" dirty="0"/>
              <a:t> великого </a:t>
            </a:r>
            <a:r>
              <a:rPr lang="ru-RU" sz="2000" dirty="0" err="1"/>
              <a:t>потиличного</a:t>
            </a:r>
            <a:r>
              <a:rPr lang="ru-RU" sz="2000" dirty="0"/>
              <a:t> </a:t>
            </a:r>
            <a:r>
              <a:rPr lang="ru-RU" sz="2000" dirty="0" err="1"/>
              <a:t>отвору</a:t>
            </a:r>
            <a:r>
              <a:rPr lang="ru-RU" sz="2000" dirty="0"/>
              <a:t> переходить в </a:t>
            </a:r>
            <a:r>
              <a:rPr lang="ru-RU" sz="2000" dirty="0" err="1"/>
              <a:t>довгастий</a:t>
            </a:r>
            <a:r>
              <a:rPr lang="ru-RU" sz="2000" dirty="0"/>
              <a:t> </a:t>
            </a:r>
            <a:r>
              <a:rPr lang="ru-RU" sz="2000" dirty="0" err="1"/>
              <a:t>мозок</a:t>
            </a:r>
            <a:r>
              <a:rPr lang="ru-RU" sz="2000" dirty="0"/>
              <a:t>, а на </a:t>
            </a:r>
            <a:r>
              <a:rPr lang="ru-RU" sz="2000" dirty="0" err="1"/>
              <a:t>рівні</a:t>
            </a:r>
            <a:r>
              <a:rPr lang="ru-RU" sz="2000" dirty="0"/>
              <a:t> I-II </a:t>
            </a:r>
            <a:r>
              <a:rPr lang="ru-RU" sz="2000" dirty="0" err="1"/>
              <a:t>поперекового</a:t>
            </a:r>
            <a:r>
              <a:rPr lang="ru-RU" sz="2000" dirty="0"/>
              <a:t> </a:t>
            </a:r>
            <a:r>
              <a:rPr lang="ru-RU" sz="2000" dirty="0" err="1"/>
              <a:t>хребця</a:t>
            </a:r>
            <a:r>
              <a:rPr lang="ru-RU" sz="2000" dirty="0"/>
              <a:t> </a:t>
            </a:r>
            <a:r>
              <a:rPr lang="ru-RU" sz="2000" dirty="0" err="1"/>
              <a:t>закінчується</a:t>
            </a:r>
            <a:r>
              <a:rPr lang="ru-RU" sz="2000" dirty="0"/>
              <a:t> </a:t>
            </a:r>
            <a:r>
              <a:rPr lang="ru-RU" sz="2000" b="1" i="1" dirty="0" err="1"/>
              <a:t>мозковим</a:t>
            </a:r>
            <a:r>
              <a:rPr lang="ru-RU" sz="2000" b="1" i="1" dirty="0"/>
              <a:t> конусом</a:t>
            </a:r>
            <a:r>
              <a:rPr lang="ru-RU" sz="2000" dirty="0"/>
              <a:t>, </a:t>
            </a:r>
            <a:r>
              <a:rPr lang="ru-RU" sz="2000" dirty="0" err="1"/>
              <a:t>верхівка</a:t>
            </a:r>
            <a:r>
              <a:rPr lang="ru-RU" sz="2000" dirty="0"/>
              <a:t> </a:t>
            </a:r>
            <a:r>
              <a:rPr lang="ru-RU" sz="2000" dirty="0" err="1"/>
              <a:t>якого</a:t>
            </a:r>
            <a:r>
              <a:rPr lang="ru-RU" sz="2000" dirty="0"/>
              <a:t> </a:t>
            </a:r>
            <a:r>
              <a:rPr lang="ru-RU" sz="2000" dirty="0" err="1"/>
              <a:t>триває</a:t>
            </a:r>
            <a:r>
              <a:rPr lang="ru-RU" sz="2000" dirty="0"/>
              <a:t> в </a:t>
            </a:r>
            <a:r>
              <a:rPr lang="ru-RU" sz="2000" dirty="0" err="1"/>
              <a:t>тонку</a:t>
            </a:r>
            <a:r>
              <a:rPr lang="ru-RU" sz="2000" dirty="0"/>
              <a:t> </a:t>
            </a:r>
            <a:r>
              <a:rPr lang="ru-RU" sz="2000" b="1" i="1" dirty="0" err="1"/>
              <a:t>термінальну</a:t>
            </a:r>
            <a:r>
              <a:rPr lang="ru-RU" sz="2000" b="1" i="1" dirty="0"/>
              <a:t> нитку</a:t>
            </a:r>
            <a:r>
              <a:rPr lang="ru-RU" sz="2000" dirty="0"/>
              <a:t>.</a:t>
            </a:r>
          </a:p>
        </p:txBody>
      </p:sp>
      <p:pic>
        <p:nvPicPr>
          <p:cNvPr id="6" name="Picture 2" descr="http://vmede.org/sait/content/Anatomija_sapin_3/1_files/mb4_06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7" y="260648"/>
            <a:ext cx="1440160" cy="640871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354218" y="3349750"/>
            <a:ext cx="3289790" cy="3416320"/>
          </a:xfrm>
          <a:prstGeom prst="rect">
            <a:avLst/>
          </a:prstGeom>
          <a:ln w="28575">
            <a:solidFill>
              <a:schemeClr val="tx1"/>
            </a:solidFill>
          </a:ln>
        </p:spPr>
        <p:txBody>
          <a:bodyPr wrap="square">
            <a:spAutoFit/>
          </a:bodyPr>
          <a:lstStyle/>
          <a:p>
            <a:r>
              <a:rPr lang="ru-RU" b="1" dirty="0" err="1"/>
              <a:t>Спинний</a:t>
            </a:r>
            <a:r>
              <a:rPr lang="ru-RU" b="1" dirty="0"/>
              <a:t> </a:t>
            </a:r>
            <a:r>
              <a:rPr lang="ru-RU" b="1" dirty="0" err="1"/>
              <a:t>мозок</a:t>
            </a:r>
            <a:r>
              <a:rPr lang="ru-RU" b="1" dirty="0"/>
              <a:t>, вид </a:t>
            </a:r>
            <a:r>
              <a:rPr lang="ru-RU" b="1" dirty="0" err="1"/>
              <a:t>спереду</a:t>
            </a:r>
            <a:r>
              <a:rPr lang="ru-RU" b="1" dirty="0" smtClean="0"/>
              <a:t>:</a:t>
            </a:r>
            <a:endParaRPr lang="ru-RU" dirty="0"/>
          </a:p>
          <a:p>
            <a:r>
              <a:rPr lang="ru-RU" dirty="0"/>
              <a:t>1 - </a:t>
            </a:r>
            <a:r>
              <a:rPr lang="ru-RU" dirty="0" err="1"/>
              <a:t>передня</a:t>
            </a:r>
            <a:r>
              <a:rPr lang="ru-RU" dirty="0"/>
              <a:t> </a:t>
            </a:r>
            <a:r>
              <a:rPr lang="ru-RU" dirty="0" err="1"/>
              <a:t>серединна</a:t>
            </a:r>
            <a:r>
              <a:rPr lang="ru-RU" dirty="0"/>
              <a:t> </a:t>
            </a:r>
            <a:r>
              <a:rPr lang="ru-RU" dirty="0" err="1"/>
              <a:t>щілина</a:t>
            </a:r>
            <a:r>
              <a:rPr lang="ru-RU" dirty="0"/>
              <a:t>;</a:t>
            </a:r>
          </a:p>
          <a:p>
            <a:r>
              <a:rPr lang="ru-RU" dirty="0"/>
              <a:t>2 - </a:t>
            </a:r>
            <a:r>
              <a:rPr lang="ru-RU" dirty="0" err="1" smtClean="0"/>
              <a:t>передньолатеральна</a:t>
            </a:r>
            <a:r>
              <a:rPr lang="ru-RU" dirty="0" smtClean="0"/>
              <a:t> </a:t>
            </a:r>
            <a:r>
              <a:rPr lang="ru-RU" dirty="0" err="1"/>
              <a:t>борозна</a:t>
            </a:r>
            <a:r>
              <a:rPr lang="ru-RU" dirty="0"/>
              <a:t>;</a:t>
            </a:r>
          </a:p>
          <a:p>
            <a:r>
              <a:rPr lang="ru-RU" dirty="0"/>
              <a:t>3 - </a:t>
            </a:r>
            <a:r>
              <a:rPr lang="ru-RU" dirty="0" err="1" smtClean="0"/>
              <a:t>шийне</a:t>
            </a:r>
            <a:r>
              <a:rPr lang="ru-RU" dirty="0" smtClean="0"/>
              <a:t> </a:t>
            </a:r>
            <a:r>
              <a:rPr lang="ru-RU" dirty="0" err="1"/>
              <a:t>потовщення</a:t>
            </a:r>
            <a:r>
              <a:rPr lang="ru-RU" dirty="0"/>
              <a:t>;</a:t>
            </a:r>
          </a:p>
          <a:p>
            <a:r>
              <a:rPr lang="ru-RU" dirty="0"/>
              <a:t>4 - </a:t>
            </a:r>
            <a:r>
              <a:rPr lang="ru-RU" dirty="0" err="1"/>
              <a:t>попереково-крижове</a:t>
            </a:r>
            <a:r>
              <a:rPr lang="ru-RU" dirty="0"/>
              <a:t> </a:t>
            </a:r>
            <a:r>
              <a:rPr lang="ru-RU" dirty="0" err="1"/>
              <a:t>потовщення</a:t>
            </a:r>
            <a:r>
              <a:rPr lang="ru-RU" dirty="0"/>
              <a:t>;</a:t>
            </a:r>
          </a:p>
          <a:p>
            <a:r>
              <a:rPr lang="ru-RU" dirty="0"/>
              <a:t>5 - </a:t>
            </a:r>
            <a:r>
              <a:rPr lang="ru-RU" dirty="0" err="1"/>
              <a:t>мозковий</a:t>
            </a:r>
            <a:r>
              <a:rPr lang="ru-RU" dirty="0"/>
              <a:t> конус;</a:t>
            </a:r>
          </a:p>
          <a:p>
            <a:r>
              <a:rPr lang="ru-RU" dirty="0"/>
              <a:t>6 - </a:t>
            </a:r>
            <a:r>
              <a:rPr lang="ru-RU" dirty="0" err="1"/>
              <a:t>кінцева</a:t>
            </a:r>
            <a:r>
              <a:rPr lang="ru-RU" dirty="0"/>
              <a:t> (</a:t>
            </a:r>
            <a:r>
              <a:rPr lang="ru-RU" dirty="0" err="1"/>
              <a:t>термінальна</a:t>
            </a:r>
            <a:r>
              <a:rPr lang="ru-RU" dirty="0"/>
              <a:t>) нитка;</a:t>
            </a:r>
          </a:p>
          <a:p>
            <a:r>
              <a:rPr lang="ru-RU" dirty="0"/>
              <a:t>7 - </a:t>
            </a:r>
            <a:r>
              <a:rPr lang="ru-RU" dirty="0" err="1"/>
              <a:t>піраміда</a:t>
            </a:r>
            <a:r>
              <a:rPr lang="ru-RU" dirty="0"/>
              <a:t> (</a:t>
            </a:r>
            <a:r>
              <a:rPr lang="ru-RU" dirty="0" err="1"/>
              <a:t>довгастого</a:t>
            </a:r>
            <a:r>
              <a:rPr lang="ru-RU" dirty="0"/>
              <a:t> </a:t>
            </a:r>
            <a:r>
              <a:rPr lang="ru-RU" dirty="0" err="1"/>
              <a:t>мозку</a:t>
            </a:r>
            <a:r>
              <a:rPr lang="ru-RU" dirty="0"/>
              <a:t>);</a:t>
            </a:r>
          </a:p>
          <a:p>
            <a:r>
              <a:rPr lang="ru-RU" dirty="0"/>
              <a:t>8 - </a:t>
            </a:r>
            <a:r>
              <a:rPr lang="ru-RU" dirty="0" err="1"/>
              <a:t>довгастий</a:t>
            </a:r>
            <a:r>
              <a:rPr lang="ru-RU" dirty="0"/>
              <a:t> </a:t>
            </a:r>
            <a:r>
              <a:rPr lang="ru-RU" dirty="0" err="1"/>
              <a:t>мозок</a:t>
            </a:r>
            <a:r>
              <a:rPr lang="ru-RU" dirty="0"/>
              <a:t>;</a:t>
            </a:r>
          </a:p>
          <a:p>
            <a:r>
              <a:rPr lang="ru-RU" dirty="0"/>
              <a:t>9 - </a:t>
            </a:r>
            <a:r>
              <a:rPr lang="ru-RU" dirty="0" err="1"/>
              <a:t>міст</a:t>
            </a:r>
            <a:r>
              <a:rPr lang="ru-RU" dirty="0"/>
              <a:t> (</a:t>
            </a:r>
            <a:r>
              <a:rPr lang="ru-RU" dirty="0" err="1"/>
              <a:t>мозку</a:t>
            </a:r>
            <a:r>
              <a:rPr lang="ru-RU" dirty="0"/>
              <a:t>)</a:t>
            </a:r>
          </a:p>
        </p:txBody>
      </p:sp>
      <p:sp>
        <p:nvSpPr>
          <p:cNvPr id="7" name="Прямоугольник 6"/>
          <p:cNvSpPr/>
          <p:nvPr/>
        </p:nvSpPr>
        <p:spPr>
          <a:xfrm>
            <a:off x="4644008" y="3354253"/>
            <a:ext cx="4499992" cy="3416320"/>
          </a:xfrm>
          <a:prstGeom prst="rect">
            <a:avLst/>
          </a:prstGeom>
        </p:spPr>
        <p:txBody>
          <a:bodyPr wrap="square">
            <a:spAutoFit/>
          </a:bodyPr>
          <a:lstStyle/>
          <a:p>
            <a:r>
              <a:rPr lang="ru-RU" u="sng" dirty="0" err="1"/>
              <a:t>Спинний</a:t>
            </a:r>
            <a:r>
              <a:rPr lang="ru-RU" u="sng" dirty="0"/>
              <a:t> </a:t>
            </a:r>
            <a:r>
              <a:rPr lang="ru-RU" u="sng" dirty="0" err="1"/>
              <a:t>мозок</a:t>
            </a:r>
            <a:r>
              <a:rPr lang="ru-RU" u="sng" dirty="0"/>
              <a:t> </a:t>
            </a:r>
            <a:r>
              <a:rPr lang="ru-RU" u="sng" dirty="0" err="1"/>
              <a:t>має</a:t>
            </a:r>
            <a:r>
              <a:rPr lang="ru-RU" u="sng" dirty="0"/>
              <a:t> два </a:t>
            </a:r>
            <a:r>
              <a:rPr lang="ru-RU" u="sng" dirty="0" err="1"/>
              <a:t>потовщення</a:t>
            </a:r>
            <a:r>
              <a:rPr lang="ru-RU" u="sng" dirty="0"/>
              <a:t>: </a:t>
            </a:r>
            <a:endParaRPr lang="ru-RU" u="sng" dirty="0" smtClean="0"/>
          </a:p>
          <a:p>
            <a:pPr marL="285750" indent="-285750">
              <a:buFont typeface="Wingdings" panose="05000000000000000000" pitchFamily="2" charset="2"/>
              <a:buChar char="v"/>
            </a:pPr>
            <a:r>
              <a:rPr lang="ru-RU" b="1" dirty="0" err="1" smtClean="0"/>
              <a:t>шийне</a:t>
            </a:r>
            <a:r>
              <a:rPr lang="ru-RU" b="1" dirty="0" smtClean="0"/>
              <a:t> </a:t>
            </a:r>
            <a:r>
              <a:rPr lang="ru-RU" b="1" dirty="0" err="1" smtClean="0"/>
              <a:t>потовщення</a:t>
            </a:r>
            <a:r>
              <a:rPr lang="ru-RU" b="1" dirty="0" smtClean="0"/>
              <a:t> </a:t>
            </a:r>
            <a:r>
              <a:rPr lang="ru-RU" dirty="0" err="1"/>
              <a:t>знаходиться</a:t>
            </a:r>
            <a:r>
              <a:rPr lang="ru-RU" dirty="0"/>
              <a:t> на </a:t>
            </a:r>
            <a:r>
              <a:rPr lang="ru-RU" dirty="0" err="1"/>
              <a:t>рівні</a:t>
            </a:r>
            <a:r>
              <a:rPr lang="ru-RU" dirty="0"/>
              <a:t> </a:t>
            </a:r>
            <a:r>
              <a:rPr lang="en-US" dirty="0"/>
              <a:t>II </a:t>
            </a:r>
            <a:r>
              <a:rPr lang="ru-RU" dirty="0" err="1" smtClean="0"/>
              <a:t>шийного</a:t>
            </a:r>
            <a:r>
              <a:rPr lang="ru-RU" dirty="0" smtClean="0"/>
              <a:t>-</a:t>
            </a:r>
            <a:r>
              <a:rPr lang="en-US" dirty="0" smtClean="0"/>
              <a:t>II </a:t>
            </a:r>
            <a:r>
              <a:rPr lang="ru-RU" dirty="0"/>
              <a:t>грудного </a:t>
            </a:r>
            <a:r>
              <a:rPr lang="ru-RU" dirty="0" err="1" smtClean="0"/>
              <a:t>хребця</a:t>
            </a:r>
            <a:r>
              <a:rPr lang="ru-RU" dirty="0" smtClean="0"/>
              <a:t>; </a:t>
            </a:r>
          </a:p>
          <a:p>
            <a:pPr marL="285750" indent="-285750">
              <a:buFont typeface="Wingdings" panose="05000000000000000000" pitchFamily="2" charset="2"/>
              <a:buChar char="v"/>
            </a:pPr>
            <a:r>
              <a:rPr lang="ru-RU" b="1" dirty="0" err="1" smtClean="0"/>
              <a:t>попереково-крижове</a:t>
            </a:r>
            <a:r>
              <a:rPr lang="ru-RU" b="1" dirty="0" smtClean="0"/>
              <a:t> </a:t>
            </a:r>
            <a:r>
              <a:rPr lang="ru-RU" b="1" dirty="0" err="1"/>
              <a:t>потовщення</a:t>
            </a:r>
            <a:r>
              <a:rPr lang="ru-RU" b="1" dirty="0"/>
              <a:t> </a:t>
            </a:r>
            <a:r>
              <a:rPr lang="ru-RU" dirty="0" smtClean="0"/>
              <a:t>– на </a:t>
            </a:r>
            <a:r>
              <a:rPr lang="ru-RU" dirty="0" err="1" smtClean="0"/>
              <a:t>рівні</a:t>
            </a:r>
            <a:r>
              <a:rPr lang="ru-RU" dirty="0" smtClean="0"/>
              <a:t> </a:t>
            </a:r>
            <a:r>
              <a:rPr lang="en-US" dirty="0" smtClean="0"/>
              <a:t>X </a:t>
            </a:r>
            <a:r>
              <a:rPr lang="ru-RU" dirty="0" smtClean="0"/>
              <a:t>грудного-</a:t>
            </a:r>
            <a:r>
              <a:rPr lang="en-US" dirty="0" smtClean="0"/>
              <a:t>I </a:t>
            </a:r>
            <a:r>
              <a:rPr lang="ru-RU" dirty="0" err="1"/>
              <a:t>поперекового</a:t>
            </a:r>
            <a:r>
              <a:rPr lang="ru-RU" dirty="0"/>
              <a:t> </a:t>
            </a:r>
            <a:r>
              <a:rPr lang="ru-RU" dirty="0" err="1" smtClean="0"/>
              <a:t>хребця</a:t>
            </a:r>
            <a:r>
              <a:rPr lang="ru-RU" dirty="0" smtClean="0"/>
              <a:t>. </a:t>
            </a:r>
          </a:p>
          <a:p>
            <a:r>
              <a:rPr lang="ru-RU" dirty="0" err="1" smtClean="0"/>
              <a:t>Потовщення</a:t>
            </a:r>
            <a:r>
              <a:rPr lang="ru-RU" dirty="0" smtClean="0"/>
              <a:t> </a:t>
            </a:r>
            <a:r>
              <a:rPr lang="ru-RU" dirty="0" err="1" smtClean="0"/>
              <a:t>обумовлені</a:t>
            </a:r>
            <a:r>
              <a:rPr lang="ru-RU" dirty="0" smtClean="0"/>
              <a:t> </a:t>
            </a:r>
            <a:r>
              <a:rPr lang="ru-RU" dirty="0" err="1" smtClean="0"/>
              <a:t>тим</a:t>
            </a:r>
            <a:r>
              <a:rPr lang="ru-RU" dirty="0"/>
              <a:t>, </a:t>
            </a:r>
            <a:r>
              <a:rPr lang="ru-RU" dirty="0" err="1"/>
              <a:t>що</a:t>
            </a:r>
            <a:r>
              <a:rPr lang="ru-RU" dirty="0"/>
              <a:t> </a:t>
            </a:r>
            <a:r>
              <a:rPr lang="ru-RU" dirty="0" err="1"/>
              <a:t>від</a:t>
            </a:r>
            <a:r>
              <a:rPr lang="ru-RU" dirty="0"/>
              <a:t> </a:t>
            </a:r>
            <a:r>
              <a:rPr lang="ru-RU" dirty="0" err="1"/>
              <a:t>шийного</a:t>
            </a:r>
            <a:r>
              <a:rPr lang="ru-RU" dirty="0"/>
              <a:t> та </a:t>
            </a:r>
            <a:r>
              <a:rPr lang="ru-RU" dirty="0" err="1"/>
              <a:t>попереково-крижового</a:t>
            </a:r>
            <a:r>
              <a:rPr lang="ru-RU" dirty="0"/>
              <a:t> </a:t>
            </a:r>
            <a:r>
              <a:rPr lang="ru-RU" dirty="0" err="1"/>
              <a:t>відділів</a:t>
            </a:r>
            <a:r>
              <a:rPr lang="ru-RU" dirty="0"/>
              <a:t> спинного </a:t>
            </a:r>
            <a:r>
              <a:rPr lang="ru-RU" dirty="0" err="1"/>
              <a:t>мозку</a:t>
            </a:r>
            <a:r>
              <a:rPr lang="ru-RU" dirty="0"/>
              <a:t> </a:t>
            </a:r>
            <a:r>
              <a:rPr lang="ru-RU" dirty="0" err="1"/>
              <a:t>здійснюється</a:t>
            </a:r>
            <a:r>
              <a:rPr lang="ru-RU" dirty="0"/>
              <a:t> </a:t>
            </a:r>
            <a:r>
              <a:rPr lang="ru-RU" dirty="0" err="1"/>
              <a:t>іннервація</a:t>
            </a:r>
            <a:r>
              <a:rPr lang="ru-RU" dirty="0"/>
              <a:t> </a:t>
            </a:r>
            <a:r>
              <a:rPr lang="ru-RU" dirty="0" err="1"/>
              <a:t>відповідно</a:t>
            </a:r>
            <a:r>
              <a:rPr lang="ru-RU" dirty="0"/>
              <a:t> </a:t>
            </a:r>
            <a:r>
              <a:rPr lang="ru-RU" dirty="0" err="1"/>
              <a:t>верхніх</a:t>
            </a:r>
            <a:r>
              <a:rPr lang="ru-RU" dirty="0"/>
              <a:t> і </a:t>
            </a:r>
            <a:r>
              <a:rPr lang="ru-RU" dirty="0" err="1"/>
              <a:t>нижніх</a:t>
            </a:r>
            <a:r>
              <a:rPr lang="ru-RU" dirty="0"/>
              <a:t> </a:t>
            </a:r>
            <a:r>
              <a:rPr lang="ru-RU" dirty="0" err="1"/>
              <a:t>кінцівок</a:t>
            </a:r>
            <a:r>
              <a:rPr lang="ru-RU" dirty="0"/>
              <a:t>. </a:t>
            </a:r>
            <a:endParaRPr lang="ru-RU" dirty="0" smtClean="0"/>
          </a:p>
          <a:p>
            <a:r>
              <a:rPr lang="ru-RU" dirty="0" smtClean="0"/>
              <a:t>У </a:t>
            </a:r>
            <a:r>
              <a:rPr lang="ru-RU" dirty="0" err="1"/>
              <a:t>цих</a:t>
            </a:r>
            <a:r>
              <a:rPr lang="ru-RU" dirty="0"/>
              <a:t> </a:t>
            </a:r>
            <a:r>
              <a:rPr lang="ru-RU" dirty="0" err="1"/>
              <a:t>відділах</a:t>
            </a:r>
            <a:r>
              <a:rPr lang="ru-RU" dirty="0"/>
              <a:t> в спинному </a:t>
            </a:r>
            <a:r>
              <a:rPr lang="ru-RU" dirty="0" err="1"/>
              <a:t>мозку</a:t>
            </a:r>
            <a:r>
              <a:rPr lang="ru-RU" dirty="0"/>
              <a:t> є </a:t>
            </a:r>
            <a:r>
              <a:rPr lang="ru-RU" dirty="0" err="1" smtClean="0"/>
              <a:t>більша</a:t>
            </a:r>
            <a:r>
              <a:rPr lang="ru-RU" dirty="0" smtClean="0"/>
              <a:t> </a:t>
            </a:r>
            <a:r>
              <a:rPr lang="ru-RU" dirty="0"/>
              <a:t>в </a:t>
            </a:r>
            <a:r>
              <a:rPr lang="ru-RU" dirty="0" err="1"/>
              <a:t>порівнянні</a:t>
            </a:r>
            <a:r>
              <a:rPr lang="ru-RU" dirty="0"/>
              <a:t> з </a:t>
            </a:r>
            <a:r>
              <a:rPr lang="ru-RU" dirty="0" err="1"/>
              <a:t>іншими</a:t>
            </a:r>
            <a:r>
              <a:rPr lang="ru-RU" dirty="0"/>
              <a:t> </a:t>
            </a:r>
            <a:r>
              <a:rPr lang="ru-RU" dirty="0" err="1"/>
              <a:t>відділами</a:t>
            </a:r>
            <a:r>
              <a:rPr lang="ru-RU" dirty="0"/>
              <a:t> </a:t>
            </a:r>
            <a:r>
              <a:rPr lang="ru-RU" dirty="0" err="1"/>
              <a:t>кількість</a:t>
            </a:r>
            <a:r>
              <a:rPr lang="ru-RU" dirty="0"/>
              <a:t> </a:t>
            </a:r>
            <a:r>
              <a:rPr lang="ru-RU" dirty="0" err="1"/>
              <a:t>нервових</a:t>
            </a:r>
            <a:r>
              <a:rPr lang="ru-RU" dirty="0"/>
              <a:t> </a:t>
            </a:r>
            <a:r>
              <a:rPr lang="ru-RU" dirty="0" err="1"/>
              <a:t>клітин</a:t>
            </a:r>
            <a:r>
              <a:rPr lang="ru-RU" dirty="0"/>
              <a:t> і волокон.</a:t>
            </a:r>
          </a:p>
        </p:txBody>
      </p:sp>
      <p:pic>
        <p:nvPicPr>
          <p:cNvPr id="8" name="Picture 4" descr="Картинки по запросу нерви: чутливі, рухові і змішан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0" y="91930"/>
            <a:ext cx="4222373" cy="676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34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vmede.org/sait/content/Anatomija_sapin_3/1_files/mb4_00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254"/>
            <a:ext cx="2843808" cy="678074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31840" y="4509120"/>
            <a:ext cx="5904656" cy="2308324"/>
          </a:xfrm>
          <a:prstGeom prst="rect">
            <a:avLst/>
          </a:prstGeom>
          <a:ln w="28575">
            <a:solidFill>
              <a:schemeClr val="tx1"/>
            </a:solidFill>
          </a:ln>
        </p:spPr>
        <p:txBody>
          <a:bodyPr wrap="square">
            <a:spAutoFit/>
          </a:bodyPr>
          <a:lstStyle/>
          <a:p>
            <a:r>
              <a:rPr lang="ru-RU" b="1" dirty="0" err="1"/>
              <a:t>Нижні</a:t>
            </a:r>
            <a:r>
              <a:rPr lang="ru-RU" b="1" dirty="0"/>
              <a:t> </a:t>
            </a:r>
            <a:r>
              <a:rPr lang="ru-RU" b="1" dirty="0" err="1"/>
              <a:t>відділи</a:t>
            </a:r>
            <a:r>
              <a:rPr lang="ru-RU" b="1" dirty="0"/>
              <a:t> спинного </a:t>
            </a:r>
            <a:r>
              <a:rPr lang="ru-RU" b="1" dirty="0" err="1"/>
              <a:t>мозку</a:t>
            </a:r>
            <a:r>
              <a:rPr lang="ru-RU" b="1" dirty="0"/>
              <a:t> і </a:t>
            </a:r>
            <a:r>
              <a:rPr lang="ru-RU" b="1" dirty="0" err="1"/>
              <a:t>його</a:t>
            </a:r>
            <a:r>
              <a:rPr lang="ru-RU" b="1" dirty="0"/>
              <a:t> </a:t>
            </a:r>
            <a:r>
              <a:rPr lang="ru-RU" b="1" dirty="0" err="1" smtClean="0"/>
              <a:t>оболонок</a:t>
            </a:r>
            <a:r>
              <a:rPr lang="ru-RU" b="1" dirty="0" smtClean="0"/>
              <a:t>:</a:t>
            </a:r>
            <a:endParaRPr lang="ru-RU" b="1" dirty="0"/>
          </a:p>
          <a:p>
            <a:r>
              <a:rPr lang="ru-RU" dirty="0"/>
              <a:t>1 - </a:t>
            </a:r>
            <a:r>
              <a:rPr lang="ru-RU" dirty="0" err="1"/>
              <a:t>мозковий</a:t>
            </a:r>
            <a:r>
              <a:rPr lang="ru-RU" dirty="0"/>
              <a:t> конус;</a:t>
            </a:r>
          </a:p>
          <a:p>
            <a:r>
              <a:rPr lang="ru-RU" dirty="0"/>
              <a:t>2 - </a:t>
            </a:r>
            <a:r>
              <a:rPr lang="ru-RU" dirty="0" err="1"/>
              <a:t>павутинна</a:t>
            </a:r>
            <a:r>
              <a:rPr lang="ru-RU" dirty="0"/>
              <a:t> </a:t>
            </a:r>
            <a:r>
              <a:rPr lang="ru-RU" dirty="0" err="1"/>
              <a:t>оболонка</a:t>
            </a:r>
            <a:r>
              <a:rPr lang="ru-RU" dirty="0"/>
              <a:t> спинного </a:t>
            </a:r>
            <a:r>
              <a:rPr lang="ru-RU" dirty="0" err="1"/>
              <a:t>мозку</a:t>
            </a:r>
            <a:r>
              <a:rPr lang="ru-RU" dirty="0"/>
              <a:t>;</a:t>
            </a:r>
          </a:p>
          <a:p>
            <a:r>
              <a:rPr lang="ru-RU" dirty="0"/>
              <a:t>3 - </a:t>
            </a:r>
            <a:r>
              <a:rPr lang="ru-RU" dirty="0" err="1" smtClean="0"/>
              <a:t>підпаутинний</a:t>
            </a:r>
            <a:r>
              <a:rPr lang="ru-RU" dirty="0" smtClean="0"/>
              <a:t> </a:t>
            </a:r>
            <a:r>
              <a:rPr lang="ru-RU" dirty="0" err="1"/>
              <a:t>простір</a:t>
            </a:r>
            <a:r>
              <a:rPr lang="ru-RU" dirty="0"/>
              <a:t>;</a:t>
            </a:r>
          </a:p>
          <a:p>
            <a:r>
              <a:rPr lang="ru-RU" dirty="0" smtClean="0"/>
              <a:t>4 </a:t>
            </a:r>
            <a:r>
              <a:rPr lang="ru-RU" dirty="0"/>
              <a:t>- тверда </a:t>
            </a:r>
            <a:r>
              <a:rPr lang="ru-RU" dirty="0" err="1"/>
              <a:t>оболонка</a:t>
            </a:r>
            <a:r>
              <a:rPr lang="ru-RU" dirty="0"/>
              <a:t> спинного </a:t>
            </a:r>
            <a:r>
              <a:rPr lang="ru-RU" dirty="0" err="1"/>
              <a:t>мозку</a:t>
            </a:r>
            <a:r>
              <a:rPr lang="ru-RU" dirty="0"/>
              <a:t>;</a:t>
            </a:r>
          </a:p>
          <a:p>
            <a:r>
              <a:rPr lang="ru-RU" dirty="0"/>
              <a:t>5 </a:t>
            </a:r>
            <a:r>
              <a:rPr lang="ru-RU" dirty="0" smtClean="0"/>
              <a:t>– </a:t>
            </a:r>
            <a:r>
              <a:rPr lang="ru-RU" dirty="0" err="1" smtClean="0"/>
              <a:t>внутрішня</a:t>
            </a:r>
            <a:r>
              <a:rPr lang="ru-RU" dirty="0" smtClean="0"/>
              <a:t> </a:t>
            </a:r>
            <a:r>
              <a:rPr lang="ru-RU" dirty="0" err="1" smtClean="0"/>
              <a:t>кінцева</a:t>
            </a:r>
            <a:r>
              <a:rPr lang="ru-RU" dirty="0" smtClean="0"/>
              <a:t> </a:t>
            </a:r>
            <a:r>
              <a:rPr lang="ru-RU" dirty="0"/>
              <a:t>нитка;</a:t>
            </a:r>
          </a:p>
          <a:p>
            <a:r>
              <a:rPr lang="ru-RU" dirty="0"/>
              <a:t>6 - </a:t>
            </a:r>
            <a:r>
              <a:rPr lang="ru-RU" dirty="0" err="1"/>
              <a:t>корінці</a:t>
            </a:r>
            <a:r>
              <a:rPr lang="ru-RU" dirty="0"/>
              <a:t> </a:t>
            </a:r>
            <a:r>
              <a:rPr lang="ru-RU" dirty="0" err="1"/>
              <a:t>спинномозкових</a:t>
            </a:r>
            <a:r>
              <a:rPr lang="ru-RU" dirty="0"/>
              <a:t> </a:t>
            </a:r>
            <a:r>
              <a:rPr lang="ru-RU" dirty="0" err="1"/>
              <a:t>нервів</a:t>
            </a:r>
            <a:r>
              <a:rPr lang="ru-RU" dirty="0"/>
              <a:t>;</a:t>
            </a:r>
          </a:p>
          <a:p>
            <a:r>
              <a:rPr lang="ru-RU" dirty="0"/>
              <a:t>7 - </a:t>
            </a:r>
            <a:r>
              <a:rPr lang="ru-RU" dirty="0" err="1"/>
              <a:t>зовнішня</a:t>
            </a:r>
            <a:r>
              <a:rPr lang="ru-RU" dirty="0"/>
              <a:t> </a:t>
            </a:r>
            <a:r>
              <a:rPr lang="ru-RU" dirty="0" err="1"/>
              <a:t>кінцева</a:t>
            </a:r>
            <a:r>
              <a:rPr lang="ru-RU" dirty="0"/>
              <a:t> </a:t>
            </a:r>
            <a:r>
              <a:rPr lang="ru-RU" dirty="0" err="1"/>
              <a:t>спинномозкова</a:t>
            </a:r>
            <a:r>
              <a:rPr lang="ru-RU" dirty="0"/>
              <a:t> нитка</a:t>
            </a:r>
          </a:p>
        </p:txBody>
      </p:sp>
      <p:sp>
        <p:nvSpPr>
          <p:cNvPr id="3" name="Прямоугольник 2"/>
          <p:cNvSpPr/>
          <p:nvPr/>
        </p:nvSpPr>
        <p:spPr>
          <a:xfrm>
            <a:off x="2864249" y="792186"/>
            <a:ext cx="6192688" cy="3693319"/>
          </a:xfrm>
          <a:prstGeom prst="rect">
            <a:avLst/>
          </a:prstGeom>
        </p:spPr>
        <p:txBody>
          <a:bodyPr wrap="square">
            <a:spAutoFit/>
          </a:bodyPr>
          <a:lstStyle/>
          <a:p>
            <a:r>
              <a:rPr lang="ru-RU" dirty="0" err="1"/>
              <a:t>Верхня</a:t>
            </a:r>
            <a:r>
              <a:rPr lang="ru-RU" dirty="0"/>
              <a:t> </a:t>
            </a:r>
            <a:r>
              <a:rPr lang="ru-RU" dirty="0" err="1"/>
              <a:t>частина</a:t>
            </a:r>
            <a:r>
              <a:rPr lang="ru-RU" dirty="0"/>
              <a:t> </a:t>
            </a:r>
            <a:r>
              <a:rPr lang="ru-RU" dirty="0" err="1" smtClean="0"/>
              <a:t>термінальної</a:t>
            </a:r>
            <a:r>
              <a:rPr lang="ru-RU" dirty="0" smtClean="0"/>
              <a:t> </a:t>
            </a:r>
            <a:r>
              <a:rPr lang="ru-RU" dirty="0"/>
              <a:t>нитки </a:t>
            </a:r>
            <a:r>
              <a:rPr lang="ru-RU" dirty="0" smtClean="0"/>
              <a:t>є </a:t>
            </a:r>
            <a:r>
              <a:rPr lang="ru-RU" dirty="0"/>
              <a:t>рудиментом каудального </a:t>
            </a:r>
            <a:r>
              <a:rPr lang="ru-RU" dirty="0" err="1"/>
              <a:t>кінця</a:t>
            </a:r>
            <a:r>
              <a:rPr lang="ru-RU" dirty="0"/>
              <a:t> спинного </a:t>
            </a:r>
            <a:r>
              <a:rPr lang="ru-RU" dirty="0" err="1"/>
              <a:t>мозку</a:t>
            </a:r>
            <a:r>
              <a:rPr lang="ru-RU" dirty="0"/>
              <a:t>. </a:t>
            </a:r>
            <a:r>
              <a:rPr lang="ru-RU" dirty="0" err="1"/>
              <a:t>Ця</a:t>
            </a:r>
            <a:r>
              <a:rPr lang="ru-RU" dirty="0"/>
              <a:t> </a:t>
            </a:r>
            <a:r>
              <a:rPr lang="ru-RU" dirty="0" err="1"/>
              <a:t>частина</a:t>
            </a:r>
            <a:r>
              <a:rPr lang="ru-RU" dirty="0"/>
              <a:t> </a:t>
            </a:r>
            <a:r>
              <a:rPr lang="ru-RU" dirty="0" err="1" smtClean="0"/>
              <a:t>термінальної</a:t>
            </a:r>
            <a:r>
              <a:rPr lang="ru-RU" dirty="0" smtClean="0"/>
              <a:t> </a:t>
            </a:r>
            <a:r>
              <a:rPr lang="ru-RU" dirty="0"/>
              <a:t>нитки, </a:t>
            </a:r>
            <a:r>
              <a:rPr lang="ru-RU" dirty="0" err="1"/>
              <a:t>що</a:t>
            </a:r>
            <a:r>
              <a:rPr lang="ru-RU" dirty="0"/>
              <a:t> </a:t>
            </a:r>
            <a:r>
              <a:rPr lang="ru-RU" dirty="0" err="1"/>
              <a:t>отримала</a:t>
            </a:r>
            <a:r>
              <a:rPr lang="ru-RU" dirty="0"/>
              <a:t> </a:t>
            </a:r>
            <a:r>
              <a:rPr lang="ru-RU" dirty="0" err="1"/>
              <a:t>назву</a:t>
            </a:r>
            <a:r>
              <a:rPr lang="ru-RU" dirty="0"/>
              <a:t> </a:t>
            </a:r>
            <a:r>
              <a:rPr lang="ru-RU" b="1" i="1" dirty="0" err="1"/>
              <a:t>внутрішньої</a:t>
            </a:r>
            <a:r>
              <a:rPr lang="ru-RU" dirty="0"/>
              <a:t>, оточена </a:t>
            </a:r>
            <a:r>
              <a:rPr lang="ru-RU" dirty="0" err="1"/>
              <a:t>корінцями</a:t>
            </a:r>
            <a:r>
              <a:rPr lang="ru-RU" dirty="0"/>
              <a:t> </a:t>
            </a:r>
            <a:r>
              <a:rPr lang="ru-RU" dirty="0" err="1"/>
              <a:t>поперекових</a:t>
            </a:r>
            <a:r>
              <a:rPr lang="ru-RU" dirty="0"/>
              <a:t> і </a:t>
            </a:r>
            <a:r>
              <a:rPr lang="ru-RU" dirty="0" err="1"/>
              <a:t>крижових</a:t>
            </a:r>
            <a:r>
              <a:rPr lang="ru-RU" dirty="0"/>
              <a:t> </a:t>
            </a:r>
            <a:r>
              <a:rPr lang="ru-RU" dirty="0" err="1"/>
              <a:t>спинномозкових</a:t>
            </a:r>
            <a:r>
              <a:rPr lang="ru-RU" dirty="0"/>
              <a:t> </a:t>
            </a:r>
            <a:r>
              <a:rPr lang="ru-RU" dirty="0" err="1"/>
              <a:t>нервів</a:t>
            </a:r>
            <a:r>
              <a:rPr lang="ru-RU" dirty="0"/>
              <a:t> і разом з ними </a:t>
            </a:r>
            <a:r>
              <a:rPr lang="ru-RU" dirty="0" err="1" smtClean="0"/>
              <a:t>утворює</a:t>
            </a:r>
            <a:r>
              <a:rPr lang="ru-RU" dirty="0" smtClean="0"/>
              <a:t> </a:t>
            </a:r>
            <a:r>
              <a:rPr lang="ru-RU" b="1" i="1" dirty="0" smtClean="0"/>
              <a:t>«</a:t>
            </a:r>
            <a:r>
              <a:rPr lang="ru-RU" b="1" i="1" dirty="0" err="1" smtClean="0"/>
              <a:t>кінський</a:t>
            </a:r>
            <a:r>
              <a:rPr lang="ru-RU" b="1" i="1" dirty="0" smtClean="0"/>
              <a:t> </a:t>
            </a:r>
            <a:r>
              <a:rPr lang="ru-RU" b="1" i="1" dirty="0" err="1" smtClean="0"/>
              <a:t>хвіст</a:t>
            </a:r>
            <a:r>
              <a:rPr lang="ru-RU" b="1" i="1" dirty="0" smtClean="0"/>
              <a:t>»</a:t>
            </a:r>
            <a:r>
              <a:rPr lang="ru-RU" dirty="0" smtClean="0"/>
              <a:t> та </a:t>
            </a:r>
            <a:r>
              <a:rPr lang="ru-RU" dirty="0" err="1" smtClean="0"/>
              <a:t>знаходиться</a:t>
            </a:r>
            <a:r>
              <a:rPr lang="ru-RU" dirty="0" smtClean="0"/>
              <a:t> </a:t>
            </a:r>
            <a:r>
              <a:rPr lang="ru-RU" dirty="0"/>
              <a:t>в </a:t>
            </a:r>
            <a:r>
              <a:rPr lang="ru-RU" dirty="0" err="1"/>
              <a:t>мішку</a:t>
            </a:r>
            <a:r>
              <a:rPr lang="ru-RU" dirty="0"/>
              <a:t>, </a:t>
            </a:r>
            <a:r>
              <a:rPr lang="ru-RU" dirty="0" err="1" smtClean="0"/>
              <a:t>утвореному</a:t>
            </a:r>
            <a:r>
              <a:rPr lang="ru-RU" dirty="0" smtClean="0"/>
              <a:t> </a:t>
            </a:r>
            <a:r>
              <a:rPr lang="ru-RU" dirty="0"/>
              <a:t>твердою </a:t>
            </a:r>
            <a:r>
              <a:rPr lang="ru-RU" dirty="0" err="1"/>
              <a:t>оболонкою</a:t>
            </a:r>
            <a:r>
              <a:rPr lang="ru-RU" dirty="0"/>
              <a:t> спинного </a:t>
            </a:r>
            <a:r>
              <a:rPr lang="ru-RU" dirty="0" err="1"/>
              <a:t>мозку</a:t>
            </a:r>
            <a:r>
              <a:rPr lang="ru-RU" dirty="0"/>
              <a:t>. У </a:t>
            </a:r>
            <a:r>
              <a:rPr lang="ru-RU" dirty="0" err="1"/>
              <a:t>дорослої</a:t>
            </a:r>
            <a:r>
              <a:rPr lang="ru-RU" dirty="0"/>
              <a:t> </a:t>
            </a:r>
            <a:r>
              <a:rPr lang="ru-RU" dirty="0" err="1"/>
              <a:t>людини</a:t>
            </a:r>
            <a:r>
              <a:rPr lang="ru-RU" dirty="0"/>
              <a:t> </a:t>
            </a:r>
            <a:r>
              <a:rPr lang="ru-RU" dirty="0" err="1"/>
              <a:t>внутрішня</a:t>
            </a:r>
            <a:r>
              <a:rPr lang="ru-RU" dirty="0"/>
              <a:t> </a:t>
            </a:r>
            <a:r>
              <a:rPr lang="ru-RU" dirty="0" err="1"/>
              <a:t>частина</a:t>
            </a:r>
            <a:r>
              <a:rPr lang="ru-RU" dirty="0"/>
              <a:t> </a:t>
            </a:r>
            <a:r>
              <a:rPr lang="ru-RU" dirty="0" err="1" smtClean="0"/>
              <a:t>термінальної</a:t>
            </a:r>
            <a:r>
              <a:rPr lang="ru-RU" dirty="0" smtClean="0"/>
              <a:t> </a:t>
            </a:r>
            <a:r>
              <a:rPr lang="ru-RU" dirty="0"/>
              <a:t>нитки </a:t>
            </a:r>
            <a:r>
              <a:rPr lang="ru-RU" dirty="0" err="1"/>
              <a:t>має</a:t>
            </a:r>
            <a:r>
              <a:rPr lang="ru-RU" dirty="0"/>
              <a:t> </a:t>
            </a:r>
            <a:r>
              <a:rPr lang="ru-RU" dirty="0" err="1"/>
              <a:t>довжину</a:t>
            </a:r>
            <a:r>
              <a:rPr lang="ru-RU" dirty="0"/>
              <a:t> </a:t>
            </a:r>
            <a:r>
              <a:rPr lang="ru-RU" dirty="0" err="1"/>
              <a:t>близько</a:t>
            </a:r>
            <a:r>
              <a:rPr lang="ru-RU" dirty="0"/>
              <a:t> 15 см. </a:t>
            </a:r>
            <a:r>
              <a:rPr lang="ru-RU" dirty="0" err="1" smtClean="0"/>
              <a:t>Нижче</a:t>
            </a:r>
            <a:r>
              <a:rPr lang="ru-RU" dirty="0" smtClean="0"/>
              <a:t> </a:t>
            </a:r>
            <a:r>
              <a:rPr lang="ru-RU" dirty="0" err="1"/>
              <a:t>рівня</a:t>
            </a:r>
            <a:r>
              <a:rPr lang="ru-RU" dirty="0"/>
              <a:t> </a:t>
            </a:r>
            <a:r>
              <a:rPr lang="en-US" dirty="0"/>
              <a:t>II </a:t>
            </a:r>
            <a:r>
              <a:rPr lang="ru-RU" dirty="0" err="1"/>
              <a:t>крижового</a:t>
            </a:r>
            <a:r>
              <a:rPr lang="ru-RU" dirty="0"/>
              <a:t> </a:t>
            </a:r>
            <a:r>
              <a:rPr lang="ru-RU" dirty="0" err="1"/>
              <a:t>хребця</a:t>
            </a:r>
            <a:r>
              <a:rPr lang="ru-RU" dirty="0"/>
              <a:t> </a:t>
            </a:r>
            <a:r>
              <a:rPr lang="ru-RU" dirty="0" err="1"/>
              <a:t>термінальна</a:t>
            </a:r>
            <a:r>
              <a:rPr lang="ru-RU" dirty="0"/>
              <a:t> нитка </a:t>
            </a:r>
            <a:r>
              <a:rPr lang="ru-RU" dirty="0" err="1"/>
              <a:t>являє</a:t>
            </a:r>
            <a:r>
              <a:rPr lang="ru-RU" dirty="0"/>
              <a:t> собою </a:t>
            </a:r>
            <a:r>
              <a:rPr lang="ru-RU" dirty="0" err="1" smtClean="0"/>
              <a:t>сполучнотканинне</a:t>
            </a:r>
            <a:r>
              <a:rPr lang="ru-RU" dirty="0" smtClean="0"/>
              <a:t> </a:t>
            </a:r>
            <a:r>
              <a:rPr lang="ru-RU" dirty="0" err="1" smtClean="0"/>
              <a:t>утворення</a:t>
            </a:r>
            <a:r>
              <a:rPr lang="ru-RU" dirty="0" smtClean="0"/>
              <a:t>, </a:t>
            </a:r>
            <a:r>
              <a:rPr lang="ru-RU" dirty="0" err="1"/>
              <a:t>що</a:t>
            </a:r>
            <a:r>
              <a:rPr lang="ru-RU" dirty="0"/>
              <a:t> є </a:t>
            </a:r>
            <a:r>
              <a:rPr lang="ru-RU" dirty="0" err="1"/>
              <a:t>продовженням</a:t>
            </a:r>
            <a:r>
              <a:rPr lang="ru-RU" dirty="0"/>
              <a:t> </a:t>
            </a:r>
            <a:r>
              <a:rPr lang="ru-RU" dirty="0" err="1"/>
              <a:t>всіх</a:t>
            </a:r>
            <a:r>
              <a:rPr lang="ru-RU" dirty="0"/>
              <a:t> </a:t>
            </a:r>
            <a:r>
              <a:rPr lang="ru-RU" dirty="0" err="1"/>
              <a:t>трьох</a:t>
            </a:r>
            <a:r>
              <a:rPr lang="ru-RU" dirty="0"/>
              <a:t> </a:t>
            </a:r>
            <a:r>
              <a:rPr lang="ru-RU" dirty="0" err="1"/>
              <a:t>оболонок</a:t>
            </a:r>
            <a:r>
              <a:rPr lang="ru-RU" dirty="0"/>
              <a:t> спинного </a:t>
            </a:r>
            <a:r>
              <a:rPr lang="ru-RU" dirty="0" err="1"/>
              <a:t>мозку</a:t>
            </a:r>
            <a:r>
              <a:rPr lang="ru-RU" dirty="0"/>
              <a:t> і </a:t>
            </a:r>
            <a:r>
              <a:rPr lang="ru-RU" dirty="0" err="1" smtClean="0"/>
              <a:t>отримало</a:t>
            </a:r>
            <a:r>
              <a:rPr lang="ru-RU" dirty="0" smtClean="0"/>
              <a:t> </a:t>
            </a:r>
            <a:r>
              <a:rPr lang="ru-RU" dirty="0" err="1"/>
              <a:t>назву</a:t>
            </a:r>
            <a:r>
              <a:rPr lang="ru-RU" dirty="0"/>
              <a:t> </a:t>
            </a:r>
            <a:r>
              <a:rPr lang="ru-RU" b="1" i="1" dirty="0" err="1"/>
              <a:t>зовнішньої</a:t>
            </a:r>
            <a:r>
              <a:rPr lang="ru-RU" b="1" i="1" dirty="0"/>
              <a:t> </a:t>
            </a:r>
            <a:r>
              <a:rPr lang="ru-RU" b="1" i="1" dirty="0" err="1"/>
              <a:t>частини</a:t>
            </a:r>
            <a:r>
              <a:rPr lang="ru-RU" b="1" i="1" dirty="0"/>
              <a:t> </a:t>
            </a:r>
            <a:r>
              <a:rPr lang="ru-RU" b="1" i="1" dirty="0" err="1" smtClean="0"/>
              <a:t>термінальної</a:t>
            </a:r>
            <a:r>
              <a:rPr lang="ru-RU" b="1" i="1" dirty="0" smtClean="0"/>
              <a:t> </a:t>
            </a:r>
            <a:r>
              <a:rPr lang="ru-RU" b="1" i="1" dirty="0"/>
              <a:t>нитки</a:t>
            </a:r>
            <a:r>
              <a:rPr lang="ru-RU" dirty="0"/>
              <a:t>. </a:t>
            </a:r>
            <a:r>
              <a:rPr lang="ru-RU" dirty="0" err="1"/>
              <a:t>Довжина</a:t>
            </a:r>
            <a:r>
              <a:rPr lang="ru-RU" dirty="0"/>
              <a:t> </a:t>
            </a:r>
            <a:r>
              <a:rPr lang="ru-RU" dirty="0" err="1"/>
              <a:t>цієї</a:t>
            </a:r>
            <a:r>
              <a:rPr lang="ru-RU" dirty="0"/>
              <a:t> </a:t>
            </a:r>
            <a:r>
              <a:rPr lang="ru-RU" dirty="0" err="1"/>
              <a:t>частини</a:t>
            </a:r>
            <a:r>
              <a:rPr lang="ru-RU" dirty="0"/>
              <a:t> </a:t>
            </a:r>
            <a:r>
              <a:rPr lang="ru-RU" dirty="0" err="1"/>
              <a:t>близько</a:t>
            </a:r>
            <a:r>
              <a:rPr lang="ru-RU" dirty="0"/>
              <a:t> 8 см. </a:t>
            </a:r>
            <a:r>
              <a:rPr lang="ru-RU" dirty="0" err="1"/>
              <a:t>Закінчується</a:t>
            </a:r>
            <a:r>
              <a:rPr lang="ru-RU" dirty="0"/>
              <a:t> вона на </a:t>
            </a:r>
            <a:r>
              <a:rPr lang="ru-RU" dirty="0" err="1"/>
              <a:t>рівні</a:t>
            </a:r>
            <a:r>
              <a:rPr lang="ru-RU" dirty="0"/>
              <a:t> </a:t>
            </a:r>
            <a:r>
              <a:rPr lang="ru-RU" dirty="0" err="1"/>
              <a:t>тіла</a:t>
            </a:r>
            <a:r>
              <a:rPr lang="ru-RU" dirty="0"/>
              <a:t> </a:t>
            </a:r>
            <a:r>
              <a:rPr lang="en-US" dirty="0"/>
              <a:t>II </a:t>
            </a:r>
            <a:r>
              <a:rPr lang="ru-RU" dirty="0" err="1"/>
              <a:t>куприкового</a:t>
            </a:r>
            <a:r>
              <a:rPr lang="ru-RU" dirty="0"/>
              <a:t> </a:t>
            </a:r>
            <a:r>
              <a:rPr lang="ru-RU" dirty="0" err="1"/>
              <a:t>хребця</a:t>
            </a:r>
            <a:r>
              <a:rPr lang="ru-RU" dirty="0"/>
              <a:t>, </a:t>
            </a:r>
            <a:r>
              <a:rPr lang="ru-RU" dirty="0" err="1"/>
              <a:t>зростаючись</a:t>
            </a:r>
            <a:r>
              <a:rPr lang="ru-RU" dirty="0"/>
              <a:t> з </a:t>
            </a:r>
            <a:r>
              <a:rPr lang="ru-RU" dirty="0" err="1"/>
              <a:t>його</a:t>
            </a:r>
            <a:r>
              <a:rPr lang="ru-RU" dirty="0"/>
              <a:t> </a:t>
            </a:r>
            <a:r>
              <a:rPr lang="ru-RU" dirty="0" err="1"/>
              <a:t>окістям</a:t>
            </a:r>
            <a:r>
              <a:rPr lang="ru-RU" dirty="0"/>
              <a:t>.</a:t>
            </a:r>
          </a:p>
        </p:txBody>
      </p:sp>
      <p:sp>
        <p:nvSpPr>
          <p:cNvPr id="4" name="Заголовок 3"/>
          <p:cNvSpPr>
            <a:spLocks noGrp="1"/>
          </p:cNvSpPr>
          <p:nvPr>
            <p:ph type="title"/>
          </p:nvPr>
        </p:nvSpPr>
        <p:spPr>
          <a:xfrm>
            <a:off x="2627784" y="0"/>
            <a:ext cx="6541562" cy="850106"/>
          </a:xfrm>
        </p:spPr>
        <p:txBody>
          <a:bodyPr>
            <a:normAutofit fontScale="90000"/>
          </a:bodyPr>
          <a:lstStyle/>
          <a:p>
            <a:r>
              <a:rPr lang="ru-RU" b="1" dirty="0" err="1" smtClean="0"/>
              <a:t>Термінальна</a:t>
            </a:r>
            <a:r>
              <a:rPr lang="ru-RU" b="1" dirty="0" smtClean="0"/>
              <a:t> </a:t>
            </a:r>
            <a:r>
              <a:rPr lang="ru-RU" b="1" dirty="0"/>
              <a:t>(</a:t>
            </a:r>
            <a:r>
              <a:rPr lang="ru-RU" b="1" dirty="0" err="1" smtClean="0"/>
              <a:t>кінцева</a:t>
            </a:r>
            <a:r>
              <a:rPr lang="ru-RU" b="1" dirty="0" smtClean="0"/>
              <a:t>) нитка</a:t>
            </a:r>
            <a:endParaRPr lang="ru-RU" b="1" dirty="0"/>
          </a:p>
        </p:txBody>
      </p:sp>
    </p:spTree>
    <p:extLst>
      <p:ext uri="{BB962C8B-B14F-4D97-AF65-F5344CB8AC3E}">
        <p14:creationId xmlns:p14="http://schemas.microsoft.com/office/powerpoint/2010/main" val="3199659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794699"/>
            <a:ext cx="8568952" cy="3477875"/>
          </a:xfrm>
          <a:prstGeom prst="rect">
            <a:avLst/>
          </a:prstGeom>
        </p:spPr>
        <p:txBody>
          <a:bodyPr wrap="square">
            <a:spAutoFit/>
          </a:bodyPr>
          <a:lstStyle/>
          <a:p>
            <a:pPr marL="342900" indent="-342900">
              <a:buFont typeface="Wingdings" panose="05000000000000000000" pitchFamily="2" charset="2"/>
              <a:buChar char="q"/>
            </a:pPr>
            <a:r>
              <a:rPr lang="ru-RU" sz="2000" dirty="0" err="1" smtClean="0"/>
              <a:t>Спинний</a:t>
            </a:r>
            <a:r>
              <a:rPr lang="ru-RU" sz="2000" dirty="0" smtClean="0"/>
              <a:t> </a:t>
            </a:r>
            <a:r>
              <a:rPr lang="ru-RU" sz="2000" dirty="0" err="1" smtClean="0"/>
              <a:t>мозок</a:t>
            </a:r>
            <a:r>
              <a:rPr lang="ru-RU" sz="2000" dirty="0" smtClean="0"/>
              <a:t> </a:t>
            </a:r>
            <a:r>
              <a:rPr lang="ru-RU" sz="2000" dirty="0" err="1" smtClean="0"/>
              <a:t>складається</a:t>
            </a:r>
            <a:r>
              <a:rPr lang="ru-RU" sz="2000" dirty="0" smtClean="0"/>
              <a:t> з </a:t>
            </a:r>
            <a:r>
              <a:rPr lang="ru-RU" sz="2000" dirty="0" err="1" smtClean="0"/>
              <a:t>двох</a:t>
            </a:r>
            <a:r>
              <a:rPr lang="ru-RU" sz="2000" dirty="0" smtClean="0"/>
              <a:t> </a:t>
            </a:r>
            <a:r>
              <a:rPr lang="ru-RU" sz="2000" dirty="0" err="1" smtClean="0"/>
              <a:t>симетричних</a:t>
            </a:r>
            <a:r>
              <a:rPr lang="ru-RU" sz="2000" dirty="0" smtClean="0"/>
              <a:t> половин, </a:t>
            </a:r>
            <a:r>
              <a:rPr lang="ru-RU" sz="2000" dirty="0" err="1" smtClean="0"/>
              <a:t>розділених</a:t>
            </a:r>
            <a:r>
              <a:rPr lang="ru-RU" sz="2000" dirty="0" smtClean="0"/>
              <a:t> </a:t>
            </a:r>
            <a:r>
              <a:rPr lang="ru-RU" sz="2000" dirty="0" err="1" smtClean="0"/>
              <a:t>глибокою</a:t>
            </a:r>
            <a:r>
              <a:rPr lang="ru-RU" sz="2000" dirty="0" smtClean="0"/>
              <a:t> </a:t>
            </a:r>
            <a:r>
              <a:rPr lang="ru-RU" sz="2000" b="1" i="1" dirty="0" err="1" smtClean="0"/>
              <a:t>передньою</a:t>
            </a:r>
            <a:r>
              <a:rPr lang="ru-RU" sz="2000" b="1" i="1" dirty="0" smtClean="0"/>
              <a:t> серединною </a:t>
            </a:r>
            <a:r>
              <a:rPr lang="ru-RU" sz="2000" b="1" i="1" dirty="0" err="1"/>
              <a:t>щілиною</a:t>
            </a:r>
            <a:r>
              <a:rPr lang="ru-RU" sz="2000" b="1" i="1" dirty="0"/>
              <a:t> </a:t>
            </a:r>
            <a:r>
              <a:rPr lang="ru-RU" sz="2000" dirty="0"/>
              <a:t>і </a:t>
            </a:r>
            <a:r>
              <a:rPr lang="ru-RU" sz="2000" dirty="0" err="1"/>
              <a:t>менш</a:t>
            </a:r>
            <a:r>
              <a:rPr lang="ru-RU" sz="2000" dirty="0"/>
              <a:t> </a:t>
            </a:r>
            <a:r>
              <a:rPr lang="ru-RU" sz="2000" dirty="0" err="1" smtClean="0"/>
              <a:t>глибокою</a:t>
            </a:r>
            <a:r>
              <a:rPr lang="ru-RU" sz="2000" dirty="0" smtClean="0"/>
              <a:t> </a:t>
            </a:r>
            <a:r>
              <a:rPr lang="ru-RU" sz="2000" b="1" i="1" dirty="0" err="1" smtClean="0"/>
              <a:t>задньою</a:t>
            </a:r>
            <a:r>
              <a:rPr lang="ru-RU" sz="2000" b="1" i="1" dirty="0" smtClean="0"/>
              <a:t> серединною </a:t>
            </a:r>
            <a:r>
              <a:rPr lang="ru-RU" sz="2000" b="1" i="1" dirty="0" err="1"/>
              <a:t>борозною</a:t>
            </a:r>
            <a:r>
              <a:rPr lang="ru-RU" sz="2000" dirty="0"/>
              <a:t>. </a:t>
            </a:r>
            <a:endParaRPr lang="ru-RU" sz="2000" dirty="0" smtClean="0"/>
          </a:p>
          <a:p>
            <a:pPr marL="342900" indent="-342900">
              <a:buFont typeface="Wingdings" panose="05000000000000000000" pitchFamily="2" charset="2"/>
              <a:buChar char="q"/>
            </a:pPr>
            <a:r>
              <a:rPr lang="ru-RU" sz="2000" dirty="0" smtClean="0"/>
              <a:t>На </a:t>
            </a:r>
            <a:r>
              <a:rPr lang="ru-RU" sz="2000" dirty="0" err="1"/>
              <a:t>передній</a:t>
            </a:r>
            <a:r>
              <a:rPr lang="ru-RU" sz="2000" dirty="0"/>
              <a:t> </a:t>
            </a:r>
            <a:r>
              <a:rPr lang="ru-RU" sz="2000" dirty="0" err="1"/>
              <a:t>поверхні</a:t>
            </a:r>
            <a:r>
              <a:rPr lang="ru-RU" sz="2000" dirty="0"/>
              <a:t> спинного </a:t>
            </a:r>
            <a:r>
              <a:rPr lang="ru-RU" sz="2000" dirty="0" err="1"/>
              <a:t>мозку</a:t>
            </a:r>
            <a:r>
              <a:rPr lang="ru-RU" sz="2000" dirty="0"/>
              <a:t>, з кожного боку </a:t>
            </a:r>
            <a:r>
              <a:rPr lang="ru-RU" sz="2000" dirty="0" err="1"/>
              <a:t>від</a:t>
            </a:r>
            <a:r>
              <a:rPr lang="ru-RU" sz="2000" dirty="0"/>
              <a:t> </a:t>
            </a:r>
            <a:r>
              <a:rPr lang="ru-RU" sz="2000" dirty="0" err="1" smtClean="0"/>
              <a:t>передньої</a:t>
            </a:r>
            <a:r>
              <a:rPr lang="ru-RU" sz="2000" dirty="0" smtClean="0"/>
              <a:t> </a:t>
            </a:r>
            <a:r>
              <a:rPr lang="ru-RU" sz="2000" dirty="0" err="1"/>
              <a:t>щілини</a:t>
            </a:r>
            <a:r>
              <a:rPr lang="ru-RU" sz="2000" dirty="0"/>
              <a:t>, проходить </a:t>
            </a:r>
            <a:r>
              <a:rPr lang="ru-RU" sz="2000" b="1" i="1" dirty="0" err="1" smtClean="0"/>
              <a:t>передньолатеральна</a:t>
            </a:r>
            <a:r>
              <a:rPr lang="ru-RU" sz="2000" b="1" i="1" dirty="0" smtClean="0"/>
              <a:t> </a:t>
            </a:r>
            <a:r>
              <a:rPr lang="ru-RU" sz="2000" b="1" i="1" dirty="0" err="1"/>
              <a:t>борозна</a:t>
            </a:r>
            <a:r>
              <a:rPr lang="ru-RU" sz="2000" dirty="0"/>
              <a:t>. Вона є </a:t>
            </a:r>
            <a:r>
              <a:rPr lang="ru-RU" sz="2000" dirty="0" err="1"/>
              <a:t>місцем</a:t>
            </a:r>
            <a:r>
              <a:rPr lang="ru-RU" sz="2000" dirty="0"/>
              <a:t> </a:t>
            </a:r>
            <a:r>
              <a:rPr lang="ru-RU" sz="2000" dirty="0" err="1"/>
              <a:t>виходу</a:t>
            </a:r>
            <a:r>
              <a:rPr lang="ru-RU" sz="2000" dirty="0"/>
              <a:t> з спинного </a:t>
            </a:r>
            <a:r>
              <a:rPr lang="ru-RU" sz="2000" dirty="0" err="1"/>
              <a:t>мозку</a:t>
            </a:r>
            <a:r>
              <a:rPr lang="ru-RU" sz="2000" dirty="0"/>
              <a:t> </a:t>
            </a:r>
            <a:r>
              <a:rPr lang="ru-RU" sz="2000" dirty="0" err="1"/>
              <a:t>передніх</a:t>
            </a:r>
            <a:r>
              <a:rPr lang="ru-RU" sz="2000" dirty="0"/>
              <a:t> (</a:t>
            </a:r>
            <a:r>
              <a:rPr lang="ru-RU" sz="2000" dirty="0" err="1"/>
              <a:t>рухових</a:t>
            </a:r>
            <a:r>
              <a:rPr lang="ru-RU" sz="2000" dirty="0"/>
              <a:t>) </a:t>
            </a:r>
            <a:r>
              <a:rPr lang="ru-RU" sz="2000" dirty="0" err="1"/>
              <a:t>корінців</a:t>
            </a:r>
            <a:r>
              <a:rPr lang="ru-RU" sz="2000" dirty="0"/>
              <a:t> </a:t>
            </a:r>
            <a:r>
              <a:rPr lang="ru-RU" sz="2000" dirty="0" err="1"/>
              <a:t>спинномозкових</a:t>
            </a:r>
            <a:r>
              <a:rPr lang="ru-RU" sz="2000" dirty="0"/>
              <a:t> </a:t>
            </a:r>
            <a:r>
              <a:rPr lang="ru-RU" sz="2000" dirty="0" err="1"/>
              <a:t>нервів</a:t>
            </a:r>
            <a:r>
              <a:rPr lang="ru-RU" sz="2000" dirty="0"/>
              <a:t> і </a:t>
            </a:r>
            <a:r>
              <a:rPr lang="ru-RU" sz="2000" dirty="0" err="1" smtClean="0"/>
              <a:t>межею</a:t>
            </a:r>
            <a:r>
              <a:rPr lang="ru-RU" sz="2000" dirty="0" smtClean="0"/>
              <a:t> </a:t>
            </a:r>
            <a:r>
              <a:rPr lang="ru-RU" sz="2000" dirty="0"/>
              <a:t>на </a:t>
            </a:r>
            <a:r>
              <a:rPr lang="ru-RU" sz="2000" dirty="0" err="1"/>
              <a:t>поверхні</a:t>
            </a:r>
            <a:r>
              <a:rPr lang="ru-RU" sz="2000" dirty="0"/>
              <a:t> спинного </a:t>
            </a:r>
            <a:r>
              <a:rPr lang="ru-RU" sz="2000" dirty="0" err="1"/>
              <a:t>мозку</a:t>
            </a:r>
            <a:r>
              <a:rPr lang="ru-RU" sz="2000" dirty="0"/>
              <a:t> </a:t>
            </a:r>
            <a:r>
              <a:rPr lang="ru-RU" sz="2000" dirty="0" err="1"/>
              <a:t>між</a:t>
            </a:r>
            <a:r>
              <a:rPr lang="ru-RU" sz="2000" dirty="0"/>
              <a:t> </a:t>
            </a:r>
            <a:r>
              <a:rPr lang="ru-RU" sz="2000" dirty="0" err="1"/>
              <a:t>переднім</a:t>
            </a:r>
            <a:r>
              <a:rPr lang="ru-RU" sz="2000" dirty="0"/>
              <a:t> і </a:t>
            </a:r>
            <a:r>
              <a:rPr lang="ru-RU" sz="2000" dirty="0" err="1"/>
              <a:t>бічним</a:t>
            </a:r>
            <a:r>
              <a:rPr lang="ru-RU" sz="2000" dirty="0"/>
              <a:t> канатиками. </a:t>
            </a:r>
            <a:endParaRPr lang="ru-RU" sz="2000" dirty="0" smtClean="0"/>
          </a:p>
          <a:p>
            <a:pPr marL="342900" indent="-342900">
              <a:buFont typeface="Wingdings" panose="05000000000000000000" pitchFamily="2" charset="2"/>
              <a:buChar char="q"/>
            </a:pPr>
            <a:r>
              <a:rPr lang="ru-RU" sz="2000" dirty="0" smtClean="0"/>
              <a:t>На </a:t>
            </a:r>
            <a:r>
              <a:rPr lang="ru-RU" sz="2000" dirty="0" err="1"/>
              <a:t>задній</a:t>
            </a:r>
            <a:r>
              <a:rPr lang="ru-RU" sz="2000" dirty="0"/>
              <a:t> </a:t>
            </a:r>
            <a:r>
              <a:rPr lang="ru-RU" sz="2000" dirty="0" err="1"/>
              <a:t>поверхні</a:t>
            </a:r>
            <a:r>
              <a:rPr lang="ru-RU" sz="2000" dirty="0"/>
              <a:t> на </a:t>
            </a:r>
            <a:r>
              <a:rPr lang="ru-RU" sz="2000" dirty="0" err="1"/>
              <a:t>кожній</a:t>
            </a:r>
            <a:r>
              <a:rPr lang="ru-RU" sz="2000" dirty="0"/>
              <a:t> </a:t>
            </a:r>
            <a:r>
              <a:rPr lang="ru-RU" sz="2000" dirty="0" err="1"/>
              <a:t>половині</a:t>
            </a:r>
            <a:r>
              <a:rPr lang="ru-RU" sz="2000" dirty="0"/>
              <a:t> спинного </a:t>
            </a:r>
            <a:r>
              <a:rPr lang="ru-RU" sz="2000" dirty="0" err="1"/>
              <a:t>мозку</a:t>
            </a:r>
            <a:r>
              <a:rPr lang="ru-RU" sz="2000" dirty="0"/>
              <a:t> є </a:t>
            </a:r>
            <a:r>
              <a:rPr lang="ru-RU" sz="2000" b="1" i="1" dirty="0" err="1" smtClean="0"/>
              <a:t>задньолатеральна</a:t>
            </a:r>
            <a:r>
              <a:rPr lang="ru-RU" sz="2000" b="1" i="1" dirty="0" smtClean="0"/>
              <a:t> </a:t>
            </a:r>
            <a:r>
              <a:rPr lang="ru-RU" sz="2000" b="1" i="1" dirty="0" err="1" smtClean="0"/>
              <a:t>борозна</a:t>
            </a:r>
            <a:r>
              <a:rPr lang="ru-RU" sz="2000" dirty="0" smtClean="0"/>
              <a:t> - </a:t>
            </a:r>
            <a:r>
              <a:rPr lang="ru-RU" sz="2000" dirty="0" err="1" smtClean="0"/>
              <a:t>місце</a:t>
            </a:r>
            <a:r>
              <a:rPr lang="ru-RU" sz="2000" dirty="0" smtClean="0"/>
              <a:t> </a:t>
            </a:r>
            <a:r>
              <a:rPr lang="ru-RU" sz="2000" dirty="0" err="1"/>
              <a:t>проникнення</a:t>
            </a:r>
            <a:r>
              <a:rPr lang="ru-RU" sz="2000" dirty="0"/>
              <a:t> в </a:t>
            </a:r>
            <a:r>
              <a:rPr lang="ru-RU" sz="2000" dirty="0" err="1"/>
              <a:t>спинний</a:t>
            </a:r>
            <a:r>
              <a:rPr lang="ru-RU" sz="2000" dirty="0"/>
              <a:t> </a:t>
            </a:r>
            <a:r>
              <a:rPr lang="ru-RU" sz="2000" dirty="0" err="1"/>
              <a:t>мозок</a:t>
            </a:r>
            <a:r>
              <a:rPr lang="ru-RU" sz="2000" dirty="0"/>
              <a:t> </a:t>
            </a:r>
            <a:r>
              <a:rPr lang="ru-RU" sz="2000" dirty="0" err="1"/>
              <a:t>задніх</a:t>
            </a:r>
            <a:r>
              <a:rPr lang="ru-RU" sz="2000" dirty="0"/>
              <a:t> </a:t>
            </a:r>
            <a:r>
              <a:rPr lang="ru-RU" sz="2000" dirty="0" err="1"/>
              <a:t>чутливих</a:t>
            </a:r>
            <a:r>
              <a:rPr lang="ru-RU" sz="2000" dirty="0"/>
              <a:t> </a:t>
            </a:r>
            <a:r>
              <a:rPr lang="ru-RU" sz="2000" dirty="0" err="1"/>
              <a:t>корінців</a:t>
            </a:r>
            <a:r>
              <a:rPr lang="ru-RU" sz="2000" dirty="0"/>
              <a:t> </a:t>
            </a:r>
            <a:r>
              <a:rPr lang="ru-RU" sz="2000" dirty="0" err="1"/>
              <a:t>спинномозкових</a:t>
            </a:r>
            <a:r>
              <a:rPr lang="ru-RU" sz="2000" dirty="0"/>
              <a:t> </a:t>
            </a:r>
            <a:r>
              <a:rPr lang="ru-RU" sz="2000" dirty="0" err="1"/>
              <a:t>нервів</a:t>
            </a:r>
            <a:r>
              <a:rPr lang="ru-RU" sz="2000" dirty="0"/>
              <a:t>. </a:t>
            </a:r>
            <a:r>
              <a:rPr lang="ru-RU" sz="2000" dirty="0" err="1"/>
              <a:t>Ця</a:t>
            </a:r>
            <a:r>
              <a:rPr lang="ru-RU" sz="2000" dirty="0"/>
              <a:t> </a:t>
            </a:r>
            <a:r>
              <a:rPr lang="ru-RU" sz="2000" dirty="0" err="1"/>
              <a:t>борозна</a:t>
            </a:r>
            <a:r>
              <a:rPr lang="ru-RU" sz="2000" dirty="0"/>
              <a:t> служить </a:t>
            </a:r>
            <a:r>
              <a:rPr lang="ru-RU" sz="2000" dirty="0" err="1" smtClean="0"/>
              <a:t>межею</a:t>
            </a:r>
            <a:r>
              <a:rPr lang="ru-RU" sz="2000" dirty="0" smtClean="0"/>
              <a:t> </a:t>
            </a:r>
            <a:r>
              <a:rPr lang="ru-RU" sz="2000" dirty="0" err="1"/>
              <a:t>між</a:t>
            </a:r>
            <a:r>
              <a:rPr lang="ru-RU" sz="2000" dirty="0"/>
              <a:t> </a:t>
            </a:r>
            <a:r>
              <a:rPr lang="ru-RU" sz="2000" dirty="0" err="1"/>
              <a:t>бічним</a:t>
            </a:r>
            <a:r>
              <a:rPr lang="ru-RU" sz="2000" dirty="0"/>
              <a:t> і </a:t>
            </a:r>
            <a:r>
              <a:rPr lang="ru-RU" sz="2000" dirty="0" err="1"/>
              <a:t>заднім</a:t>
            </a:r>
            <a:r>
              <a:rPr lang="ru-RU" sz="2000" dirty="0"/>
              <a:t> канатиками.</a:t>
            </a:r>
          </a:p>
        </p:txBody>
      </p:sp>
      <p:pic>
        <p:nvPicPr>
          <p:cNvPr id="14342" name="Picture 6" descr="ÐÐ°ÑÑÐ¸Ð½ÐºÐ¸ Ð¿Ð¾ Ð·Ð°Ð¿ÑÐ¾ÑÑ ÑÐ¿Ð¸Ð½Ð½Ð¾Ð¹ Ð¼Ð¾Ð·Ð³ Ð²Ð½ÐµÑÐ½ÐµÐµ ÑÑÑÐ¾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276813"/>
            <a:ext cx="6086475"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67544" y="-5308"/>
            <a:ext cx="8229600" cy="914028"/>
          </a:xfrm>
        </p:spPr>
        <p:txBody>
          <a:bodyPr/>
          <a:lstStyle/>
          <a:p>
            <a:r>
              <a:rPr lang="uk-UA" dirty="0" smtClean="0"/>
              <a:t>Борозни спинного мозку</a:t>
            </a:r>
            <a:endParaRPr lang="ru-RU" dirty="0"/>
          </a:p>
        </p:txBody>
      </p:sp>
    </p:spTree>
    <p:extLst>
      <p:ext uri="{BB962C8B-B14F-4D97-AF65-F5344CB8AC3E}">
        <p14:creationId xmlns:p14="http://schemas.microsoft.com/office/powerpoint/2010/main" val="3224166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6228184" cy="836712"/>
          </a:xfrm>
        </p:spPr>
        <p:txBody>
          <a:bodyPr/>
          <a:lstStyle/>
          <a:p>
            <a:r>
              <a:rPr lang="uk-UA" b="1" dirty="0" smtClean="0"/>
              <a:t>Спинномозкові корінці</a:t>
            </a:r>
            <a:endParaRPr lang="ru-RU" b="1" dirty="0"/>
          </a:p>
        </p:txBody>
      </p:sp>
      <p:sp>
        <p:nvSpPr>
          <p:cNvPr id="4" name="Прямоугольник 3"/>
          <p:cNvSpPr/>
          <p:nvPr/>
        </p:nvSpPr>
        <p:spPr>
          <a:xfrm>
            <a:off x="0" y="692696"/>
            <a:ext cx="6444208" cy="3046988"/>
          </a:xfrm>
          <a:prstGeom prst="rect">
            <a:avLst/>
          </a:prstGeom>
        </p:spPr>
        <p:txBody>
          <a:bodyPr wrap="square">
            <a:spAutoFit/>
          </a:bodyPr>
          <a:lstStyle/>
          <a:p>
            <a:pPr marL="285750" indent="-285750">
              <a:buFont typeface="Wingdings" panose="05000000000000000000" pitchFamily="2" charset="2"/>
              <a:buChar char="Ø"/>
            </a:pPr>
            <a:r>
              <a:rPr lang="ru-RU" sz="1600" b="1" dirty="0" err="1"/>
              <a:t>Передній</a:t>
            </a:r>
            <a:r>
              <a:rPr lang="ru-RU" sz="1600" b="1" dirty="0"/>
              <a:t> </a:t>
            </a:r>
            <a:r>
              <a:rPr lang="ru-RU" sz="1600" b="1" dirty="0" err="1"/>
              <a:t>корінець</a:t>
            </a:r>
            <a:r>
              <a:rPr lang="ru-RU" sz="1600" b="1" dirty="0"/>
              <a:t>, </a:t>
            </a:r>
            <a:r>
              <a:rPr lang="en-US" sz="1600" b="1" dirty="0"/>
              <a:t>radix anterior, </a:t>
            </a:r>
            <a:r>
              <a:rPr lang="ru-RU" sz="1600" dirty="0" err="1"/>
              <a:t>складається</a:t>
            </a:r>
            <a:r>
              <a:rPr lang="ru-RU" sz="1600" dirty="0"/>
              <a:t> з </a:t>
            </a:r>
            <a:r>
              <a:rPr lang="ru-RU" sz="1600" dirty="0" err="1"/>
              <a:t>відростків</a:t>
            </a:r>
            <a:r>
              <a:rPr lang="ru-RU" sz="1600" dirty="0"/>
              <a:t> </a:t>
            </a:r>
            <a:r>
              <a:rPr lang="ru-RU" sz="1600" dirty="0" err="1"/>
              <a:t>рухових</a:t>
            </a:r>
            <a:r>
              <a:rPr lang="ru-RU" sz="1600" dirty="0"/>
              <a:t> (</a:t>
            </a:r>
            <a:r>
              <a:rPr lang="ru-RU" sz="1600" dirty="0" err="1"/>
              <a:t>моторних</a:t>
            </a:r>
            <a:r>
              <a:rPr lang="ru-RU" sz="1600" dirty="0"/>
              <a:t>) </a:t>
            </a:r>
            <a:r>
              <a:rPr lang="ru-RU" sz="1600" dirty="0" err="1"/>
              <a:t>нервових</a:t>
            </a:r>
            <a:r>
              <a:rPr lang="ru-RU" sz="1600" dirty="0"/>
              <a:t> </a:t>
            </a:r>
            <a:r>
              <a:rPr lang="ru-RU" sz="1600" dirty="0" err="1"/>
              <a:t>клітин</a:t>
            </a:r>
            <a:r>
              <a:rPr lang="ru-RU" sz="1600" dirty="0"/>
              <a:t>, </a:t>
            </a:r>
            <a:r>
              <a:rPr lang="ru-RU" sz="1600" dirty="0" err="1"/>
              <a:t>розташованих</a:t>
            </a:r>
            <a:r>
              <a:rPr lang="ru-RU" sz="1600" dirty="0"/>
              <a:t> в </a:t>
            </a:r>
            <a:r>
              <a:rPr lang="ru-RU" sz="1600" dirty="0" err="1"/>
              <a:t>передньому</a:t>
            </a:r>
            <a:r>
              <a:rPr lang="ru-RU" sz="1600" dirty="0"/>
              <a:t> </a:t>
            </a:r>
            <a:r>
              <a:rPr lang="ru-RU" sz="1600" dirty="0" err="1"/>
              <a:t>розі</a:t>
            </a:r>
            <a:r>
              <a:rPr lang="ru-RU" sz="1600" dirty="0"/>
              <a:t> </a:t>
            </a:r>
            <a:r>
              <a:rPr lang="ru-RU" sz="1600" dirty="0" err="1"/>
              <a:t>сірої</a:t>
            </a:r>
            <a:r>
              <a:rPr lang="ru-RU" sz="1600" dirty="0"/>
              <a:t> </a:t>
            </a:r>
            <a:r>
              <a:rPr lang="ru-RU" sz="1600" dirty="0" err="1"/>
              <a:t>речовини</a:t>
            </a:r>
            <a:r>
              <a:rPr lang="ru-RU" sz="1600" dirty="0"/>
              <a:t> спинного </a:t>
            </a:r>
            <a:r>
              <a:rPr lang="ru-RU" sz="1600" dirty="0" err="1"/>
              <a:t>мозку</a:t>
            </a:r>
            <a:r>
              <a:rPr lang="ru-RU" sz="1600" dirty="0"/>
              <a:t>. </a:t>
            </a:r>
            <a:endParaRPr lang="ru-RU" sz="1600" dirty="0" smtClean="0"/>
          </a:p>
          <a:p>
            <a:pPr marL="285750" indent="-285750">
              <a:buFont typeface="Wingdings" panose="05000000000000000000" pitchFamily="2" charset="2"/>
              <a:buChar char="Ø"/>
            </a:pPr>
            <a:r>
              <a:rPr lang="ru-RU" sz="1600" b="1" dirty="0" err="1" smtClean="0"/>
              <a:t>Задній</a:t>
            </a:r>
            <a:r>
              <a:rPr lang="ru-RU" sz="1600" b="1" dirty="0" smtClean="0"/>
              <a:t> </a:t>
            </a:r>
            <a:r>
              <a:rPr lang="ru-RU" sz="1600" b="1" dirty="0" err="1"/>
              <a:t>корінець</a:t>
            </a:r>
            <a:r>
              <a:rPr lang="ru-RU" sz="1600" b="1" dirty="0"/>
              <a:t>, </a:t>
            </a:r>
            <a:r>
              <a:rPr lang="en-US" sz="1600" b="1" dirty="0"/>
              <a:t>radix posterior, </a:t>
            </a:r>
            <a:r>
              <a:rPr lang="en-US" sz="1600" dirty="0"/>
              <a:t>- </a:t>
            </a:r>
            <a:r>
              <a:rPr lang="ru-RU" sz="1600" dirty="0" err="1"/>
              <a:t>чутливий</a:t>
            </a:r>
            <a:r>
              <a:rPr lang="ru-RU" sz="1600" dirty="0"/>
              <a:t>, представлений </a:t>
            </a:r>
            <a:r>
              <a:rPr lang="ru-RU" sz="1600" dirty="0" err="1"/>
              <a:t>сукупністю</a:t>
            </a:r>
            <a:r>
              <a:rPr lang="ru-RU" sz="1600" dirty="0"/>
              <a:t> </a:t>
            </a:r>
            <a:r>
              <a:rPr lang="ru-RU" sz="1600" dirty="0" err="1"/>
              <a:t>проникаючих</a:t>
            </a:r>
            <a:r>
              <a:rPr lang="ru-RU" sz="1600" dirty="0"/>
              <a:t> в </a:t>
            </a:r>
            <a:r>
              <a:rPr lang="ru-RU" sz="1600" dirty="0" err="1"/>
              <a:t>спинний</a:t>
            </a:r>
            <a:r>
              <a:rPr lang="ru-RU" sz="1600" dirty="0"/>
              <a:t> </a:t>
            </a:r>
            <a:r>
              <a:rPr lang="ru-RU" sz="1600" dirty="0" err="1"/>
              <a:t>мозок</a:t>
            </a:r>
            <a:r>
              <a:rPr lang="ru-RU" sz="1600" dirty="0"/>
              <a:t> </a:t>
            </a:r>
            <a:r>
              <a:rPr lang="ru-RU" sz="1600" dirty="0" err="1" smtClean="0"/>
              <a:t>відростків</a:t>
            </a:r>
            <a:r>
              <a:rPr lang="ru-RU" sz="1600" dirty="0" smtClean="0"/>
              <a:t> </a:t>
            </a:r>
            <a:r>
              <a:rPr lang="ru-RU" sz="1600" dirty="0" err="1"/>
              <a:t>псевдоуніполярних</a:t>
            </a:r>
            <a:r>
              <a:rPr lang="ru-RU" sz="1600" dirty="0"/>
              <a:t> </a:t>
            </a:r>
            <a:r>
              <a:rPr lang="ru-RU" sz="1600" dirty="0" err="1"/>
              <a:t>нейронів</a:t>
            </a:r>
            <a:r>
              <a:rPr lang="ru-RU" sz="1600" dirty="0"/>
              <a:t> </a:t>
            </a:r>
            <a:r>
              <a:rPr lang="ru-RU" sz="1600" b="1" i="1" dirty="0" err="1"/>
              <a:t>спинномозкового</a:t>
            </a:r>
            <a:r>
              <a:rPr lang="ru-RU" sz="1600" b="1" i="1" dirty="0"/>
              <a:t> </a:t>
            </a:r>
            <a:r>
              <a:rPr lang="ru-RU" sz="1600" b="1" i="1" dirty="0" err="1"/>
              <a:t>вузла</a:t>
            </a:r>
            <a:r>
              <a:rPr lang="ru-RU" sz="1600" b="1" i="1" dirty="0"/>
              <a:t>, </a:t>
            </a:r>
            <a:r>
              <a:rPr lang="en-US" sz="1600" b="1" i="1" dirty="0"/>
              <a:t>ganglion </a:t>
            </a:r>
            <a:r>
              <a:rPr lang="en-US" sz="1600" b="1" i="1" dirty="0" smtClean="0"/>
              <a:t>spin</a:t>
            </a:r>
            <a:r>
              <a:rPr lang="uk-UA" sz="1600" b="1" i="1" dirty="0" smtClean="0"/>
              <a:t>а</a:t>
            </a:r>
            <a:r>
              <a:rPr lang="en-US" sz="1600" b="1" i="1" dirty="0" smtClean="0"/>
              <a:t>le</a:t>
            </a:r>
            <a:r>
              <a:rPr lang="en-US" sz="1600" dirty="0"/>
              <a:t>, </a:t>
            </a:r>
            <a:r>
              <a:rPr lang="ru-RU" sz="1600" dirty="0" err="1"/>
              <a:t>що</a:t>
            </a:r>
            <a:r>
              <a:rPr lang="ru-RU" sz="1600" dirty="0"/>
              <a:t> </a:t>
            </a:r>
            <a:r>
              <a:rPr lang="ru-RU" sz="1600" dirty="0" err="1"/>
              <a:t>лежить</a:t>
            </a:r>
            <a:r>
              <a:rPr lang="ru-RU" sz="1600" dirty="0"/>
              <a:t> у </a:t>
            </a:r>
            <a:r>
              <a:rPr lang="ru-RU" sz="1600" dirty="0" err="1"/>
              <a:t>місця</a:t>
            </a:r>
            <a:r>
              <a:rPr lang="ru-RU" sz="1600" dirty="0"/>
              <a:t> </a:t>
            </a:r>
            <a:r>
              <a:rPr lang="ru-RU" sz="1600" dirty="0" err="1"/>
              <a:t>з'єднання</a:t>
            </a:r>
            <a:r>
              <a:rPr lang="ru-RU" sz="1600" dirty="0"/>
              <a:t> </a:t>
            </a:r>
            <a:r>
              <a:rPr lang="ru-RU" sz="1600" dirty="0" err="1"/>
              <a:t>заднього</a:t>
            </a:r>
            <a:r>
              <a:rPr lang="ru-RU" sz="1600" dirty="0"/>
              <a:t> і </a:t>
            </a:r>
            <a:r>
              <a:rPr lang="ru-RU" sz="1600" dirty="0" err="1"/>
              <a:t>переднього</a:t>
            </a:r>
            <a:r>
              <a:rPr lang="ru-RU" sz="1600" dirty="0"/>
              <a:t> </a:t>
            </a:r>
            <a:r>
              <a:rPr lang="ru-RU" sz="1600" dirty="0" err="1"/>
              <a:t>корінців</a:t>
            </a:r>
            <a:r>
              <a:rPr lang="ru-RU" sz="1600" dirty="0"/>
              <a:t>. </a:t>
            </a:r>
            <a:endParaRPr lang="ru-RU" sz="1600" dirty="0" smtClean="0"/>
          </a:p>
          <a:p>
            <a:pPr marL="285750" indent="-285750">
              <a:buFont typeface="Wingdings" panose="05000000000000000000" pitchFamily="2" charset="2"/>
              <a:buChar char="Ø"/>
            </a:pPr>
            <a:r>
              <a:rPr lang="ru-RU" sz="1600" dirty="0" smtClean="0"/>
              <a:t>На </a:t>
            </a:r>
            <a:r>
              <a:rPr lang="ru-RU" sz="1600" dirty="0" err="1"/>
              <a:t>всьому</a:t>
            </a:r>
            <a:r>
              <a:rPr lang="ru-RU" sz="1600" dirty="0"/>
              <a:t> </a:t>
            </a:r>
            <a:r>
              <a:rPr lang="ru-RU" sz="1600" dirty="0" err="1"/>
              <a:t>протязі</a:t>
            </a:r>
            <a:r>
              <a:rPr lang="ru-RU" sz="1600" dirty="0"/>
              <a:t> спинного </a:t>
            </a:r>
            <a:r>
              <a:rPr lang="ru-RU" sz="1600" dirty="0" err="1"/>
              <a:t>мозку</a:t>
            </a:r>
            <a:r>
              <a:rPr lang="ru-RU" sz="1600" dirty="0"/>
              <a:t> з </a:t>
            </a:r>
            <a:r>
              <a:rPr lang="ru-RU" sz="1600" dirty="0" smtClean="0"/>
              <a:t>кожного </a:t>
            </a:r>
            <a:r>
              <a:rPr lang="ru-RU" sz="1600" dirty="0" err="1"/>
              <a:t>його</a:t>
            </a:r>
            <a:r>
              <a:rPr lang="ru-RU" sz="1600" dirty="0"/>
              <a:t> боку </a:t>
            </a:r>
            <a:r>
              <a:rPr lang="ru-RU" sz="1600" dirty="0" err="1"/>
              <a:t>відходить</a:t>
            </a:r>
            <a:r>
              <a:rPr lang="ru-RU" sz="1600" dirty="0"/>
              <a:t> </a:t>
            </a:r>
            <a:r>
              <a:rPr lang="ru-RU" sz="1600" b="1" dirty="0"/>
              <a:t>31 пара </a:t>
            </a:r>
            <a:r>
              <a:rPr lang="ru-RU" sz="1600" b="1" dirty="0" err="1"/>
              <a:t>корінців</a:t>
            </a:r>
            <a:r>
              <a:rPr lang="ru-RU" sz="1600" dirty="0"/>
              <a:t>. </a:t>
            </a:r>
            <a:endParaRPr lang="ru-RU" sz="1600" dirty="0" smtClean="0"/>
          </a:p>
          <a:p>
            <a:pPr marL="285750" indent="-285750">
              <a:buFont typeface="Wingdings" panose="05000000000000000000" pitchFamily="2" charset="2"/>
              <a:buChar char="Ø"/>
            </a:pPr>
            <a:r>
              <a:rPr lang="ru-RU" sz="1600" dirty="0" err="1" smtClean="0"/>
              <a:t>Передній</a:t>
            </a:r>
            <a:r>
              <a:rPr lang="ru-RU" sz="1600" dirty="0" smtClean="0"/>
              <a:t> </a:t>
            </a:r>
            <a:r>
              <a:rPr lang="ru-RU" sz="1600" dirty="0"/>
              <a:t>і </a:t>
            </a:r>
            <a:r>
              <a:rPr lang="ru-RU" sz="1600" dirty="0" err="1"/>
              <a:t>задній</a:t>
            </a:r>
            <a:r>
              <a:rPr lang="ru-RU" sz="1600" dirty="0"/>
              <a:t> </a:t>
            </a:r>
            <a:r>
              <a:rPr lang="ru-RU" sz="1600" dirty="0" err="1"/>
              <a:t>корінці</a:t>
            </a:r>
            <a:r>
              <a:rPr lang="ru-RU" sz="1600" dirty="0"/>
              <a:t> у </a:t>
            </a:r>
            <a:r>
              <a:rPr lang="ru-RU" sz="1600" dirty="0" err="1"/>
              <a:t>внутрішнього</a:t>
            </a:r>
            <a:r>
              <a:rPr lang="ru-RU" sz="1600" dirty="0"/>
              <a:t> краю </a:t>
            </a:r>
            <a:r>
              <a:rPr lang="ru-RU" sz="1600" dirty="0" err="1"/>
              <a:t>міжхребцевого</a:t>
            </a:r>
            <a:r>
              <a:rPr lang="ru-RU" sz="1600" dirty="0"/>
              <a:t> </a:t>
            </a:r>
            <a:r>
              <a:rPr lang="ru-RU" sz="1600" dirty="0" err="1"/>
              <a:t>отвору</a:t>
            </a:r>
            <a:r>
              <a:rPr lang="ru-RU" sz="1600" dirty="0"/>
              <a:t> </a:t>
            </a:r>
            <a:r>
              <a:rPr lang="ru-RU" sz="1600" dirty="0" err="1"/>
              <a:t>зближуються</a:t>
            </a:r>
            <a:r>
              <a:rPr lang="ru-RU" sz="1600" dirty="0"/>
              <a:t>, </a:t>
            </a:r>
            <a:r>
              <a:rPr lang="ru-RU" sz="1600" dirty="0" err="1"/>
              <a:t>зливаються</a:t>
            </a:r>
            <a:r>
              <a:rPr lang="ru-RU" sz="1600" dirty="0"/>
              <a:t> один з одним і </a:t>
            </a:r>
            <a:r>
              <a:rPr lang="ru-RU" sz="1600" dirty="0" err="1"/>
              <a:t>утворюють</a:t>
            </a:r>
            <a:r>
              <a:rPr lang="ru-RU" sz="1600" dirty="0"/>
              <a:t> </a:t>
            </a:r>
            <a:r>
              <a:rPr lang="ru-RU" sz="1600" b="1" dirty="0" err="1"/>
              <a:t>спинномозковий</a:t>
            </a:r>
            <a:r>
              <a:rPr lang="ru-RU" sz="1600" b="1" dirty="0"/>
              <a:t> нерв, </a:t>
            </a:r>
            <a:r>
              <a:rPr lang="en-US" sz="1600" b="1" dirty="0" err="1"/>
              <a:t>nervus</a:t>
            </a:r>
            <a:r>
              <a:rPr lang="en-US" sz="1600" b="1" dirty="0"/>
              <a:t> </a:t>
            </a:r>
            <a:r>
              <a:rPr lang="en-US" sz="1600" b="1" dirty="0" err="1"/>
              <a:t>spinalis</a:t>
            </a:r>
            <a:r>
              <a:rPr lang="en-US" sz="1600" b="1" dirty="0"/>
              <a:t>.</a:t>
            </a:r>
            <a:endParaRPr lang="ru-RU" sz="1600" b="1" dirty="0"/>
          </a:p>
        </p:txBody>
      </p:sp>
      <p:pic>
        <p:nvPicPr>
          <p:cNvPr id="5"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t="7932"/>
          <a:stretch/>
        </p:blipFill>
        <p:spPr bwMode="auto">
          <a:xfrm>
            <a:off x="0" y="3789040"/>
            <a:ext cx="6372200" cy="301536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ÐÐ°ÑÑÐ¸Ð½ÐºÐ¸ Ð¿Ð¾ Ð·Ð°Ð¿ÑÐ¾ÑÑ ÑÐ¿Ð¸Ð½Ð½Ð¾Ð¼Ð¾Ð·Ð³Ð¾Ð²ÑÐµ ÐºÐ¾ÑÐµÑÐºÐ¸"/>
          <p:cNvPicPr>
            <a:picLocks noChangeAspect="1" noChangeArrowheads="1"/>
          </p:cNvPicPr>
          <p:nvPr/>
        </p:nvPicPr>
        <p:blipFill rotWithShape="1">
          <a:blip r:embed="rId3">
            <a:extLst>
              <a:ext uri="{28A0092B-C50C-407E-A947-70E740481C1C}">
                <a14:useLocalDpi xmlns:a14="http://schemas.microsoft.com/office/drawing/2010/main" val="0"/>
              </a:ext>
            </a:extLst>
          </a:blip>
          <a:srcRect t="4244" r="61341" b="56350"/>
          <a:stretch/>
        </p:blipFill>
        <p:spPr bwMode="auto">
          <a:xfrm>
            <a:off x="6372200" y="4273276"/>
            <a:ext cx="2771800" cy="25792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ÐÐ°ÑÑÐ¸Ð½ÐºÐ¸ Ð¿Ð¾ Ð·Ð°Ð¿ÑÐ¾ÑÑ ÑÐºÐµÐ»ÐµÑÐ¾ÑÐ¾Ð¿Ð¸Ñ ÑÐµÐ³Ð¼ÐµÐ½ÑÐ¾Ð² ÑÐ¿Ð¸Ð½Ð½Ð¾Ð³Ð¾ Ð¼Ð¾Ð·Ðº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0"/>
            <a:ext cx="2694209" cy="427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36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434" name="Picture 2" descr="ÐÐ°ÑÑÐ¸Ð½ÐºÐ¸ Ð¿Ð¾ Ð·Ð°Ð¿ÑÐ¾ÑÑ ÑÐ¿Ð¸Ð½Ð½Ð¾Ð¹ Ð¼Ð¾Ð·Ð³ Ð²Ð½ÐµÑÐ½ÐµÐµ ÑÑÑÐ¾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2879" t="3881" r="2845" b="3782"/>
          <a:stretch/>
        </p:blipFill>
        <p:spPr bwMode="auto">
          <a:xfrm>
            <a:off x="0" y="1484784"/>
            <a:ext cx="9108504"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27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vmede.org/sait/content/Anatomija_sapin_3/1_files/mb4_10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2" y="0"/>
            <a:ext cx="239966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75124" y="4725144"/>
            <a:ext cx="4176464" cy="1754326"/>
          </a:xfrm>
          <a:prstGeom prst="rect">
            <a:avLst/>
          </a:prstGeom>
          <a:ln w="28575">
            <a:solidFill>
              <a:schemeClr val="tx1"/>
            </a:solidFill>
          </a:ln>
        </p:spPr>
        <p:txBody>
          <a:bodyPr wrap="square">
            <a:spAutoFit/>
          </a:bodyPr>
          <a:lstStyle/>
          <a:p>
            <a:r>
              <a:rPr lang="ru-RU" b="1" dirty="0" err="1"/>
              <a:t>Топографія</a:t>
            </a:r>
            <a:r>
              <a:rPr lang="ru-RU" b="1" dirty="0"/>
              <a:t> </a:t>
            </a:r>
            <a:r>
              <a:rPr lang="ru-RU" b="1" dirty="0" err="1"/>
              <a:t>сегментів</a:t>
            </a:r>
            <a:r>
              <a:rPr lang="ru-RU" b="1" dirty="0"/>
              <a:t> спинного </a:t>
            </a:r>
            <a:r>
              <a:rPr lang="ru-RU" b="1" dirty="0" err="1"/>
              <a:t>мозку</a:t>
            </a:r>
            <a:r>
              <a:rPr lang="ru-RU" b="1" dirty="0"/>
              <a:t>: </a:t>
            </a:r>
            <a:endParaRPr lang="ru-RU" b="1" dirty="0" smtClean="0"/>
          </a:p>
          <a:p>
            <a:r>
              <a:rPr lang="ru-RU" dirty="0" smtClean="0"/>
              <a:t>1 </a:t>
            </a:r>
            <a:r>
              <a:rPr lang="ru-RU" dirty="0"/>
              <a:t>- </a:t>
            </a:r>
            <a:r>
              <a:rPr lang="ru-RU" dirty="0" err="1"/>
              <a:t>шийні</a:t>
            </a:r>
            <a:r>
              <a:rPr lang="ru-RU" dirty="0"/>
              <a:t> </a:t>
            </a:r>
            <a:r>
              <a:rPr lang="ru-RU" dirty="0" err="1"/>
              <a:t>сегменти</a:t>
            </a:r>
            <a:r>
              <a:rPr lang="ru-RU" dirty="0"/>
              <a:t> (</a:t>
            </a:r>
            <a:r>
              <a:rPr lang="en-US" dirty="0"/>
              <a:t>C1 - C8); </a:t>
            </a:r>
            <a:endParaRPr lang="uk-UA" dirty="0" smtClean="0"/>
          </a:p>
          <a:p>
            <a:r>
              <a:rPr lang="en-US" dirty="0" smtClean="0"/>
              <a:t>2 </a:t>
            </a:r>
            <a:r>
              <a:rPr lang="en-US" dirty="0"/>
              <a:t>- </a:t>
            </a:r>
            <a:r>
              <a:rPr lang="ru-RU" dirty="0" err="1"/>
              <a:t>грудні</a:t>
            </a:r>
            <a:r>
              <a:rPr lang="ru-RU" dirty="0"/>
              <a:t> </a:t>
            </a:r>
            <a:r>
              <a:rPr lang="ru-RU" dirty="0" err="1"/>
              <a:t>сегменти</a:t>
            </a:r>
            <a:r>
              <a:rPr lang="ru-RU" dirty="0"/>
              <a:t> (</a:t>
            </a:r>
            <a:r>
              <a:rPr lang="en-US" dirty="0"/>
              <a:t>Th1 - Th12); </a:t>
            </a:r>
            <a:endParaRPr lang="uk-UA" dirty="0" smtClean="0"/>
          </a:p>
          <a:p>
            <a:r>
              <a:rPr lang="en-US" dirty="0" smtClean="0"/>
              <a:t>3 </a:t>
            </a:r>
            <a:r>
              <a:rPr lang="en-US" dirty="0"/>
              <a:t>- </a:t>
            </a:r>
            <a:r>
              <a:rPr lang="ru-RU" dirty="0" err="1"/>
              <a:t>поперекові</a:t>
            </a:r>
            <a:r>
              <a:rPr lang="ru-RU" dirty="0"/>
              <a:t> </a:t>
            </a:r>
            <a:r>
              <a:rPr lang="ru-RU" dirty="0" err="1"/>
              <a:t>сегменти</a:t>
            </a:r>
            <a:r>
              <a:rPr lang="ru-RU" dirty="0"/>
              <a:t> (</a:t>
            </a:r>
            <a:r>
              <a:rPr lang="en-US" dirty="0"/>
              <a:t>L1 - L5); </a:t>
            </a:r>
            <a:endParaRPr lang="uk-UA" dirty="0" smtClean="0"/>
          </a:p>
          <a:p>
            <a:r>
              <a:rPr lang="en-US" dirty="0" smtClean="0"/>
              <a:t>4 </a:t>
            </a:r>
            <a:r>
              <a:rPr lang="en-US" dirty="0"/>
              <a:t>- </a:t>
            </a:r>
            <a:r>
              <a:rPr lang="ru-RU" dirty="0" err="1"/>
              <a:t>крижові</a:t>
            </a:r>
            <a:r>
              <a:rPr lang="ru-RU" dirty="0"/>
              <a:t> </a:t>
            </a:r>
            <a:r>
              <a:rPr lang="ru-RU" dirty="0" err="1"/>
              <a:t>сегменти</a:t>
            </a:r>
            <a:r>
              <a:rPr lang="ru-RU" dirty="0"/>
              <a:t> (</a:t>
            </a:r>
            <a:r>
              <a:rPr lang="en-US" dirty="0"/>
              <a:t>S1 - S5); </a:t>
            </a:r>
            <a:endParaRPr lang="uk-UA" dirty="0" smtClean="0"/>
          </a:p>
          <a:p>
            <a:r>
              <a:rPr lang="en-US" dirty="0" smtClean="0"/>
              <a:t>5 </a:t>
            </a:r>
            <a:r>
              <a:rPr lang="en-US" dirty="0"/>
              <a:t>- </a:t>
            </a:r>
            <a:r>
              <a:rPr lang="ru-RU" dirty="0" err="1"/>
              <a:t>куприкові</a:t>
            </a:r>
            <a:r>
              <a:rPr lang="ru-RU" dirty="0"/>
              <a:t> </a:t>
            </a:r>
            <a:r>
              <a:rPr lang="ru-RU" dirty="0" err="1"/>
              <a:t>сегменти</a:t>
            </a:r>
            <a:r>
              <a:rPr lang="ru-RU" dirty="0"/>
              <a:t> (</a:t>
            </a:r>
            <a:r>
              <a:rPr lang="en-US" dirty="0"/>
              <a:t>Co1 - Co3)</a:t>
            </a:r>
            <a:endParaRPr lang="ru-RU" dirty="0"/>
          </a:p>
        </p:txBody>
      </p:sp>
      <p:sp>
        <p:nvSpPr>
          <p:cNvPr id="3" name="Заголовок 2"/>
          <p:cNvSpPr>
            <a:spLocks noGrp="1"/>
          </p:cNvSpPr>
          <p:nvPr>
            <p:ph type="title"/>
          </p:nvPr>
        </p:nvSpPr>
        <p:spPr>
          <a:xfrm>
            <a:off x="2195736" y="0"/>
            <a:ext cx="6948264" cy="980728"/>
          </a:xfrm>
        </p:spPr>
        <p:txBody>
          <a:bodyPr>
            <a:normAutofit/>
          </a:bodyPr>
          <a:lstStyle/>
          <a:p>
            <a:r>
              <a:rPr lang="uk-UA" b="1" dirty="0" smtClean="0"/>
              <a:t>Сегменти спинного мозку</a:t>
            </a:r>
            <a:endParaRPr lang="ru-RU" b="1" dirty="0"/>
          </a:p>
        </p:txBody>
      </p:sp>
      <p:sp>
        <p:nvSpPr>
          <p:cNvPr id="4" name="Прямоугольник 3"/>
          <p:cNvSpPr/>
          <p:nvPr/>
        </p:nvSpPr>
        <p:spPr>
          <a:xfrm>
            <a:off x="2417780" y="1268760"/>
            <a:ext cx="6726220" cy="3170099"/>
          </a:xfrm>
          <a:prstGeom prst="rect">
            <a:avLst/>
          </a:prstGeom>
        </p:spPr>
        <p:txBody>
          <a:bodyPr wrap="square">
            <a:spAutoFit/>
          </a:bodyPr>
          <a:lstStyle/>
          <a:p>
            <a:r>
              <a:rPr lang="ru-RU" sz="2000" dirty="0" err="1" smtClean="0"/>
              <a:t>Ділянку</a:t>
            </a:r>
            <a:r>
              <a:rPr lang="ru-RU" sz="2000" dirty="0" smtClean="0"/>
              <a:t> </a:t>
            </a:r>
            <a:r>
              <a:rPr lang="ru-RU" sz="2000" dirty="0"/>
              <a:t>спинного </a:t>
            </a:r>
            <a:r>
              <a:rPr lang="ru-RU" sz="2000" dirty="0" err="1"/>
              <a:t>мозку</a:t>
            </a:r>
            <a:r>
              <a:rPr lang="ru-RU" sz="2000" dirty="0"/>
              <a:t>, </a:t>
            </a:r>
            <a:r>
              <a:rPr lang="ru-RU" sz="2000" dirty="0" err="1" smtClean="0"/>
              <a:t>що</a:t>
            </a:r>
            <a:r>
              <a:rPr lang="ru-RU" sz="2000" dirty="0" smtClean="0"/>
              <a:t> </a:t>
            </a:r>
            <a:r>
              <a:rPr lang="ru-RU" sz="2000" dirty="0" err="1" smtClean="0"/>
              <a:t>відповідає</a:t>
            </a:r>
            <a:r>
              <a:rPr lang="ru-RU" sz="2000" dirty="0" smtClean="0"/>
              <a:t> </a:t>
            </a:r>
            <a:r>
              <a:rPr lang="ru-RU" sz="2000" dirty="0" err="1"/>
              <a:t>двом</a:t>
            </a:r>
            <a:r>
              <a:rPr lang="ru-RU" sz="2000" dirty="0"/>
              <a:t> парам </a:t>
            </a:r>
            <a:r>
              <a:rPr lang="ru-RU" sz="2000" dirty="0" err="1"/>
              <a:t>корінців</a:t>
            </a:r>
            <a:r>
              <a:rPr lang="ru-RU" sz="2000" dirty="0"/>
              <a:t> (два </a:t>
            </a:r>
            <a:r>
              <a:rPr lang="ru-RU" sz="2000" dirty="0" err="1"/>
              <a:t>передніх</a:t>
            </a:r>
            <a:r>
              <a:rPr lang="ru-RU" sz="2000" dirty="0"/>
              <a:t> і два </a:t>
            </a:r>
            <a:r>
              <a:rPr lang="ru-RU" sz="2000" dirty="0" err="1"/>
              <a:t>задніх</a:t>
            </a:r>
            <a:r>
              <a:rPr lang="ru-RU" sz="2000" dirty="0"/>
              <a:t>), </a:t>
            </a:r>
            <a:r>
              <a:rPr lang="ru-RU" sz="2000" dirty="0" err="1"/>
              <a:t>називають</a:t>
            </a:r>
            <a:r>
              <a:rPr lang="ru-RU" sz="2000" dirty="0"/>
              <a:t> </a:t>
            </a:r>
            <a:r>
              <a:rPr lang="ru-RU" sz="2000" b="1" dirty="0"/>
              <a:t>сегментом</a:t>
            </a:r>
            <a:r>
              <a:rPr lang="ru-RU" sz="2000" dirty="0"/>
              <a:t>. </a:t>
            </a:r>
            <a:endParaRPr lang="ru-RU" sz="2000" dirty="0" smtClean="0"/>
          </a:p>
          <a:p>
            <a:endParaRPr lang="ru-RU" sz="2000" dirty="0" smtClean="0"/>
          </a:p>
          <a:p>
            <a:r>
              <a:rPr lang="ru-RU" sz="2000" dirty="0" err="1" smtClean="0"/>
              <a:t>Відповідно</a:t>
            </a:r>
            <a:r>
              <a:rPr lang="ru-RU" sz="2000" dirty="0" smtClean="0"/>
              <a:t> </a:t>
            </a:r>
            <a:r>
              <a:rPr lang="ru-RU" sz="2000" dirty="0"/>
              <a:t>31 </a:t>
            </a:r>
            <a:r>
              <a:rPr lang="ru-RU" sz="2000" dirty="0" err="1"/>
              <a:t>парі</a:t>
            </a:r>
            <a:r>
              <a:rPr lang="ru-RU" sz="2000" dirty="0"/>
              <a:t> </a:t>
            </a:r>
            <a:r>
              <a:rPr lang="ru-RU" sz="2000" dirty="0" err="1"/>
              <a:t>спинномозкових</a:t>
            </a:r>
            <a:r>
              <a:rPr lang="ru-RU" sz="2000" dirty="0"/>
              <a:t> </a:t>
            </a:r>
            <a:r>
              <a:rPr lang="ru-RU" sz="2000" dirty="0" err="1"/>
              <a:t>нервів</a:t>
            </a:r>
            <a:r>
              <a:rPr lang="ru-RU" sz="2000" dirty="0"/>
              <a:t> </a:t>
            </a:r>
            <a:r>
              <a:rPr lang="ru-RU" sz="2000" dirty="0" err="1" smtClean="0"/>
              <a:t>виділяють</a:t>
            </a:r>
            <a:r>
              <a:rPr lang="ru-RU" sz="2000" dirty="0" smtClean="0"/>
              <a:t> </a:t>
            </a:r>
          </a:p>
          <a:p>
            <a:r>
              <a:rPr lang="ru-RU" sz="2000" b="1" dirty="0" smtClean="0"/>
              <a:t>31 </a:t>
            </a:r>
            <a:r>
              <a:rPr lang="ru-RU" sz="2000" b="1" dirty="0"/>
              <a:t>сегмент: </a:t>
            </a:r>
            <a:endParaRPr lang="ru-RU" sz="2000" b="1" dirty="0" smtClean="0"/>
          </a:p>
          <a:p>
            <a:pPr marL="342900" indent="-342900">
              <a:buFont typeface="Wingdings" panose="05000000000000000000" pitchFamily="2" charset="2"/>
              <a:buChar char="Ø"/>
            </a:pPr>
            <a:r>
              <a:rPr lang="ru-RU" sz="2000" b="1" i="1" dirty="0" err="1" smtClean="0"/>
              <a:t>шийні</a:t>
            </a:r>
            <a:r>
              <a:rPr lang="ru-RU" sz="2000" b="1" i="1" dirty="0" smtClean="0"/>
              <a:t> </a:t>
            </a:r>
            <a:r>
              <a:rPr lang="ru-RU" sz="2000" b="1" i="1" dirty="0" err="1"/>
              <a:t>сегменти</a:t>
            </a:r>
            <a:r>
              <a:rPr lang="ru-RU" sz="2000" b="1" i="1" dirty="0"/>
              <a:t>, </a:t>
            </a:r>
            <a:r>
              <a:rPr lang="en-US" sz="2000" b="1" i="1" dirty="0" err="1"/>
              <a:t>segmenta</a:t>
            </a:r>
            <a:r>
              <a:rPr lang="en-US" sz="2000" b="1" i="1" dirty="0"/>
              <a:t> </a:t>
            </a:r>
            <a:r>
              <a:rPr lang="en-US" sz="2000" b="1" i="1" dirty="0" err="1" smtClean="0"/>
              <a:t>cervicalia</a:t>
            </a:r>
            <a:r>
              <a:rPr lang="ru-RU" sz="2000" b="1" i="1" dirty="0"/>
              <a:t> (C</a:t>
            </a:r>
            <a:r>
              <a:rPr lang="ru-RU" sz="2000" b="1" i="1" baseline="-25000" dirty="0"/>
              <a:t>1</a:t>
            </a:r>
            <a:r>
              <a:rPr lang="ru-RU" sz="2000" b="1" i="1" dirty="0"/>
              <a:t> - C</a:t>
            </a:r>
            <a:r>
              <a:rPr lang="ru-RU" sz="2000" b="1" i="1" baseline="-25000" dirty="0"/>
              <a:t>8</a:t>
            </a:r>
            <a:r>
              <a:rPr lang="ru-RU" sz="2000" b="1" i="1" dirty="0" smtClean="0"/>
              <a:t>)</a:t>
            </a:r>
            <a:r>
              <a:rPr lang="en-US" sz="2000" b="1" i="1" dirty="0" smtClean="0"/>
              <a:t>; </a:t>
            </a:r>
            <a:endParaRPr lang="uk-UA" sz="2000" b="1" i="1" dirty="0" smtClean="0"/>
          </a:p>
          <a:p>
            <a:pPr marL="342900" indent="-342900">
              <a:buFont typeface="Wingdings" panose="05000000000000000000" pitchFamily="2" charset="2"/>
              <a:buChar char="Ø"/>
            </a:pPr>
            <a:r>
              <a:rPr lang="ru-RU" sz="2000" b="1" i="1" dirty="0" err="1" smtClean="0"/>
              <a:t>грудні</a:t>
            </a:r>
            <a:r>
              <a:rPr lang="ru-RU" sz="2000" b="1" i="1" dirty="0" smtClean="0"/>
              <a:t> </a:t>
            </a:r>
            <a:r>
              <a:rPr lang="ru-RU" sz="2000" b="1" i="1" dirty="0" err="1"/>
              <a:t>сегменти</a:t>
            </a:r>
            <a:r>
              <a:rPr lang="ru-RU" sz="2000" b="1" i="1" dirty="0"/>
              <a:t>, </a:t>
            </a:r>
            <a:r>
              <a:rPr lang="en-US" sz="2000" b="1" i="1" dirty="0" err="1"/>
              <a:t>segmenta</a:t>
            </a:r>
            <a:r>
              <a:rPr lang="en-US" sz="2000" b="1" i="1" dirty="0"/>
              <a:t> </a:t>
            </a:r>
            <a:r>
              <a:rPr lang="en-US" sz="2000" b="1" i="1" dirty="0" err="1" smtClean="0"/>
              <a:t>thoracica</a:t>
            </a:r>
            <a:r>
              <a:rPr lang="ru-RU" sz="2000" b="1" i="1" dirty="0"/>
              <a:t> (Th</a:t>
            </a:r>
            <a:r>
              <a:rPr lang="ru-RU" sz="2000" b="1" i="1" baseline="-25000" dirty="0"/>
              <a:t>1</a:t>
            </a:r>
            <a:r>
              <a:rPr lang="ru-RU" sz="2000" b="1" i="1" dirty="0"/>
              <a:t> - Th</a:t>
            </a:r>
            <a:r>
              <a:rPr lang="ru-RU" sz="2000" b="1" i="1" baseline="-25000" dirty="0"/>
              <a:t>12</a:t>
            </a:r>
            <a:r>
              <a:rPr lang="ru-RU" sz="2000" b="1" i="1" dirty="0" smtClean="0"/>
              <a:t>)</a:t>
            </a:r>
            <a:r>
              <a:rPr lang="en-US" sz="2000" b="1" i="1" dirty="0" smtClean="0"/>
              <a:t>; </a:t>
            </a:r>
            <a:endParaRPr lang="uk-UA" sz="2000" b="1" i="1" dirty="0" smtClean="0"/>
          </a:p>
          <a:p>
            <a:pPr marL="342900" indent="-342900">
              <a:buFont typeface="Wingdings" panose="05000000000000000000" pitchFamily="2" charset="2"/>
              <a:buChar char="Ø"/>
            </a:pPr>
            <a:r>
              <a:rPr lang="ru-RU" sz="2000" b="1" i="1" dirty="0" err="1" smtClean="0"/>
              <a:t>поперекові</a:t>
            </a:r>
            <a:r>
              <a:rPr lang="ru-RU" sz="2000" b="1" i="1" dirty="0" smtClean="0"/>
              <a:t> </a:t>
            </a:r>
            <a:r>
              <a:rPr lang="ru-RU" sz="2000" b="1" i="1" dirty="0" err="1"/>
              <a:t>сегменти</a:t>
            </a:r>
            <a:r>
              <a:rPr lang="ru-RU" sz="2000" b="1" i="1" dirty="0"/>
              <a:t>, </a:t>
            </a:r>
            <a:r>
              <a:rPr lang="en-US" sz="2000" b="1" i="1" dirty="0" err="1"/>
              <a:t>segmenta</a:t>
            </a:r>
            <a:r>
              <a:rPr lang="en-US" sz="2000" b="1" i="1" dirty="0"/>
              <a:t> </a:t>
            </a:r>
            <a:r>
              <a:rPr lang="en-US" sz="2000" b="1" i="1" dirty="0" err="1" smtClean="0"/>
              <a:t>lumbalia</a:t>
            </a:r>
            <a:r>
              <a:rPr lang="ru-RU" sz="2000" b="1" i="1" dirty="0"/>
              <a:t> (L</a:t>
            </a:r>
            <a:r>
              <a:rPr lang="ru-RU" sz="2000" b="1" i="1" baseline="-25000" dirty="0"/>
              <a:t>1</a:t>
            </a:r>
            <a:r>
              <a:rPr lang="ru-RU" sz="2000" b="1" i="1" dirty="0"/>
              <a:t> - L</a:t>
            </a:r>
            <a:r>
              <a:rPr lang="ru-RU" sz="2000" b="1" i="1" baseline="-25000" dirty="0"/>
              <a:t>5</a:t>
            </a:r>
            <a:r>
              <a:rPr lang="ru-RU" sz="2000" b="1" i="1" dirty="0" smtClean="0"/>
              <a:t>)</a:t>
            </a:r>
            <a:r>
              <a:rPr lang="en-US" sz="2000" b="1" i="1" dirty="0" smtClean="0"/>
              <a:t>; </a:t>
            </a:r>
            <a:endParaRPr lang="uk-UA" sz="2000" b="1" i="1" dirty="0" smtClean="0"/>
          </a:p>
          <a:p>
            <a:pPr marL="342900" indent="-342900">
              <a:buFont typeface="Wingdings" panose="05000000000000000000" pitchFamily="2" charset="2"/>
              <a:buChar char="Ø"/>
            </a:pPr>
            <a:r>
              <a:rPr lang="ru-RU" sz="2000" b="1" i="1" dirty="0" err="1" smtClean="0"/>
              <a:t>крижові</a:t>
            </a:r>
            <a:r>
              <a:rPr lang="ru-RU" sz="2000" b="1" i="1" dirty="0" smtClean="0"/>
              <a:t> </a:t>
            </a:r>
            <a:r>
              <a:rPr lang="ru-RU" sz="2000" b="1" i="1" dirty="0" err="1"/>
              <a:t>сегменти</a:t>
            </a:r>
            <a:r>
              <a:rPr lang="ru-RU" sz="2000" b="1" i="1" dirty="0"/>
              <a:t>, </a:t>
            </a:r>
            <a:r>
              <a:rPr lang="en-US" sz="2000" b="1" i="1" dirty="0" err="1"/>
              <a:t>segmenta</a:t>
            </a:r>
            <a:r>
              <a:rPr lang="en-US" sz="2000" b="1" i="1" dirty="0"/>
              <a:t> </a:t>
            </a:r>
            <a:r>
              <a:rPr lang="en-US" sz="2000" b="1" i="1" dirty="0" err="1" smtClean="0"/>
              <a:t>sacr</a:t>
            </a:r>
            <a:r>
              <a:rPr lang="uk-UA" sz="2000" b="1" i="1" dirty="0" smtClean="0"/>
              <a:t>а</a:t>
            </a:r>
            <a:r>
              <a:rPr lang="en-US" sz="2000" b="1" i="1" dirty="0" err="1" smtClean="0"/>
              <a:t>lia</a:t>
            </a:r>
            <a:r>
              <a:rPr lang="uk-UA" sz="2000" b="1" i="1" dirty="0" smtClean="0"/>
              <a:t> </a:t>
            </a:r>
            <a:r>
              <a:rPr lang="ru-RU" sz="2000" b="1" i="1" dirty="0" smtClean="0"/>
              <a:t>(</a:t>
            </a:r>
            <a:r>
              <a:rPr lang="ru-RU" sz="2000" b="1" i="1" dirty="0"/>
              <a:t>S</a:t>
            </a:r>
            <a:r>
              <a:rPr lang="ru-RU" sz="2000" b="1" i="1" baseline="-25000" dirty="0"/>
              <a:t>1</a:t>
            </a:r>
            <a:r>
              <a:rPr lang="ru-RU" sz="2000" b="1" i="1" dirty="0"/>
              <a:t> - S</a:t>
            </a:r>
            <a:r>
              <a:rPr lang="ru-RU" sz="2000" b="1" i="1" baseline="-25000" dirty="0"/>
              <a:t>5</a:t>
            </a:r>
            <a:r>
              <a:rPr lang="ru-RU" sz="2000" b="1" i="1" dirty="0"/>
              <a:t>)</a:t>
            </a:r>
            <a:r>
              <a:rPr lang="en-US" sz="2000" b="1" i="1" dirty="0" smtClean="0"/>
              <a:t>;</a:t>
            </a:r>
            <a:r>
              <a:rPr lang="uk-UA" sz="2000" b="1" i="1" dirty="0" smtClean="0"/>
              <a:t> </a:t>
            </a:r>
          </a:p>
          <a:p>
            <a:pPr marL="342900" indent="-342900">
              <a:buFont typeface="Wingdings" panose="05000000000000000000" pitchFamily="2" charset="2"/>
              <a:buChar char="Ø"/>
            </a:pPr>
            <a:r>
              <a:rPr lang="ru-RU" sz="2000" b="1" i="1" dirty="0" err="1" smtClean="0"/>
              <a:t>куприкові</a:t>
            </a:r>
            <a:r>
              <a:rPr lang="ru-RU" sz="2000" b="1" i="1" dirty="0" smtClean="0"/>
              <a:t> </a:t>
            </a:r>
            <a:r>
              <a:rPr lang="ru-RU" sz="2000" b="1" i="1" dirty="0" err="1"/>
              <a:t>сегменти</a:t>
            </a:r>
            <a:r>
              <a:rPr lang="ru-RU" sz="2000" b="1" i="1" dirty="0"/>
              <a:t>, </a:t>
            </a:r>
            <a:r>
              <a:rPr lang="en-US" sz="2000" b="1" i="1" dirty="0" err="1"/>
              <a:t>segmenta</a:t>
            </a:r>
            <a:r>
              <a:rPr lang="en-US" sz="2000" b="1" i="1" dirty="0"/>
              <a:t> </a:t>
            </a:r>
            <a:r>
              <a:rPr lang="en-US" sz="2000" b="1" i="1" dirty="0" err="1" smtClean="0"/>
              <a:t>coccygea</a:t>
            </a:r>
            <a:r>
              <a:rPr lang="uk-UA" sz="2000" b="1" i="1" dirty="0" smtClean="0"/>
              <a:t> </a:t>
            </a:r>
            <a:r>
              <a:rPr lang="ru-RU" sz="2000" b="1" i="1" dirty="0"/>
              <a:t>(Co</a:t>
            </a:r>
            <a:r>
              <a:rPr lang="ru-RU" sz="2000" b="1" i="1" baseline="-25000" dirty="0"/>
              <a:t>1</a:t>
            </a:r>
            <a:r>
              <a:rPr lang="ru-RU" sz="2000" b="1" i="1" dirty="0"/>
              <a:t> - Co</a:t>
            </a:r>
            <a:r>
              <a:rPr lang="ru-RU" sz="2000" b="1" i="1" baseline="-25000" dirty="0"/>
              <a:t>3</a:t>
            </a:r>
            <a:r>
              <a:rPr lang="ru-RU" sz="2000" b="1" i="1" dirty="0" smtClean="0"/>
              <a:t>). </a:t>
            </a:r>
          </a:p>
        </p:txBody>
      </p:sp>
      <p:sp>
        <p:nvSpPr>
          <p:cNvPr id="6" name="Прямоугольник 5"/>
          <p:cNvSpPr/>
          <p:nvPr/>
        </p:nvSpPr>
        <p:spPr>
          <a:xfrm>
            <a:off x="6444208" y="4751800"/>
            <a:ext cx="2448272" cy="1754326"/>
          </a:xfrm>
          <a:prstGeom prst="rect">
            <a:avLst/>
          </a:prstGeom>
        </p:spPr>
        <p:txBody>
          <a:bodyPr wrap="square">
            <a:spAutoFit/>
          </a:bodyPr>
          <a:lstStyle/>
          <a:p>
            <a:r>
              <a:rPr lang="ru-RU" i="1" dirty="0"/>
              <a:t>Кожному сегменту спинного </a:t>
            </a:r>
            <a:r>
              <a:rPr lang="ru-RU" i="1" dirty="0" err="1"/>
              <a:t>мозку</a:t>
            </a:r>
            <a:r>
              <a:rPr lang="ru-RU" i="1" dirty="0"/>
              <a:t> </a:t>
            </a:r>
            <a:r>
              <a:rPr lang="ru-RU" i="1" dirty="0" err="1"/>
              <a:t>відповідає</a:t>
            </a:r>
            <a:r>
              <a:rPr lang="ru-RU" i="1" dirty="0"/>
              <a:t> </a:t>
            </a:r>
            <a:r>
              <a:rPr lang="ru-RU" i="1" dirty="0" err="1"/>
              <a:t>певна</a:t>
            </a:r>
            <a:r>
              <a:rPr lang="ru-RU" i="1" dirty="0"/>
              <a:t> </a:t>
            </a:r>
            <a:r>
              <a:rPr lang="ru-RU" i="1" dirty="0" err="1"/>
              <a:t>ділянка</a:t>
            </a:r>
            <a:r>
              <a:rPr lang="ru-RU" i="1" dirty="0"/>
              <a:t> </a:t>
            </a:r>
            <a:r>
              <a:rPr lang="ru-RU" i="1" dirty="0" err="1"/>
              <a:t>тіла</a:t>
            </a:r>
            <a:r>
              <a:rPr lang="ru-RU" i="1" dirty="0"/>
              <a:t>, </a:t>
            </a:r>
            <a:r>
              <a:rPr lang="ru-RU" i="1" dirty="0" smtClean="0"/>
              <a:t>яка </a:t>
            </a:r>
            <a:r>
              <a:rPr lang="ru-RU" i="1" dirty="0" err="1"/>
              <a:t>одержує</a:t>
            </a:r>
            <a:r>
              <a:rPr lang="ru-RU" i="1" dirty="0"/>
              <a:t> </a:t>
            </a:r>
            <a:r>
              <a:rPr lang="ru-RU" i="1" dirty="0" err="1"/>
              <a:t>іннервацію</a:t>
            </a:r>
            <a:r>
              <a:rPr lang="ru-RU" i="1" dirty="0"/>
              <a:t> </a:t>
            </a:r>
            <a:r>
              <a:rPr lang="ru-RU" i="1" dirty="0" err="1"/>
              <a:t>від</a:t>
            </a:r>
            <a:r>
              <a:rPr lang="ru-RU" i="1" dirty="0"/>
              <a:t> </a:t>
            </a:r>
            <a:r>
              <a:rPr lang="ru-RU" i="1" dirty="0" err="1"/>
              <a:t>даного</a:t>
            </a:r>
            <a:r>
              <a:rPr lang="ru-RU" i="1" dirty="0"/>
              <a:t> сегменту. </a:t>
            </a:r>
          </a:p>
        </p:txBody>
      </p:sp>
    </p:spTree>
    <p:extLst>
      <p:ext uri="{BB962C8B-B14F-4D97-AF65-F5344CB8AC3E}">
        <p14:creationId xmlns:p14="http://schemas.microsoft.com/office/powerpoint/2010/main" val="2275365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5403</TotalTime>
  <Words>3091</Words>
  <Application>Microsoft Office PowerPoint</Application>
  <PresentationFormat>Экран (4:3)</PresentationFormat>
  <Paragraphs>180</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Тема: Спинний мозок </vt:lpstr>
      <vt:lpstr>План:</vt:lpstr>
      <vt:lpstr>Спинний мозок, medulla spinalis</vt:lpstr>
      <vt:lpstr>Зовнішня будова спинного мозку</vt:lpstr>
      <vt:lpstr>Термінальна (кінцева) нитка</vt:lpstr>
      <vt:lpstr>Борозни спинного мозку</vt:lpstr>
      <vt:lpstr>Спинномозкові корінці</vt:lpstr>
      <vt:lpstr>Презентация PowerPoint</vt:lpstr>
      <vt:lpstr>Сегменти спинного мозку</vt:lpstr>
      <vt:lpstr>Сегментарна іннервація шкіри</vt:lpstr>
      <vt:lpstr>Скелетотопія спинномозкових сегментів</vt:lpstr>
      <vt:lpstr>Внутрішня будова спинного мозку</vt:lpstr>
      <vt:lpstr>Сіра речовина спинного мозку</vt:lpstr>
      <vt:lpstr>Будова сірої речовини</vt:lpstr>
      <vt:lpstr>Ядра сірої речовини спинного мозку</vt:lpstr>
      <vt:lpstr>Презентация PowerPoint</vt:lpstr>
      <vt:lpstr>Біла речовина спинного мозку</vt:lpstr>
      <vt:lpstr>Провідні шляхи спинного мозку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Відповідність сірої та білої речовини в різних відділах спинного мозку</vt:lpstr>
      <vt:lpstr>Оболонки спинного мозку</vt:lpstr>
      <vt:lpstr>Оболонки спинного мозку</vt:lpstr>
      <vt:lpstr>Оболонки спинного мозку</vt:lpstr>
      <vt:lpstr>Кровопостачання спинного мозку</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Tanya</dc:creator>
  <cp:lastModifiedBy>Tanya</cp:lastModifiedBy>
  <cp:revision>168</cp:revision>
  <dcterms:created xsi:type="dcterms:W3CDTF">2018-05-13T13:54:44Z</dcterms:created>
  <dcterms:modified xsi:type="dcterms:W3CDTF">2020-03-25T12:50:16Z</dcterms:modified>
</cp:coreProperties>
</file>